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8" r:id="rId2"/>
    <p:sldId id="263" r:id="rId3"/>
    <p:sldId id="259" r:id="rId4"/>
    <p:sldId id="260" r:id="rId5"/>
    <p:sldId id="268" r:id="rId6"/>
    <p:sldId id="266" r:id="rId7"/>
    <p:sldId id="267" r:id="rId8"/>
    <p:sldId id="265" r:id="rId9"/>
    <p:sldId id="270" r:id="rId10"/>
    <p:sldId id="261" r:id="rId11"/>
    <p:sldId id="262" r:id="rId12"/>
    <p:sldId id="264"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Cambria Math" panose="02040503050406030204" pitchFamily="18"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27" userDrawn="1">
          <p15:clr>
            <a:srgbClr val="A4A3A4"/>
          </p15:clr>
        </p15:guide>
        <p15:guide id="3" pos="5337"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5"/>
    <p:restoredTop sz="94533"/>
  </p:normalViewPr>
  <p:slideViewPr>
    <p:cSldViewPr snapToGrid="0" snapToObjects="1">
      <p:cViewPr>
        <p:scale>
          <a:sx n="164" d="100"/>
          <a:sy n="164" d="100"/>
        </p:scale>
        <p:origin x="-1072" y="-584"/>
      </p:cViewPr>
      <p:guideLst>
        <p:guide pos="1527"/>
        <p:guide pos="5337"/>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8852FB-ECD8-E545-962B-94D8E3B6DF0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5A23E-2D09-7846-95EC-D8C98BCF19CE}" type="slidenum">
              <a:rPr lang="en-US" smtClean="0"/>
              <a:t>‹#›</a:t>
            </a:fld>
            <a:endParaRPr lang="en-US"/>
          </a:p>
        </p:txBody>
      </p:sp>
    </p:spTree>
    <p:extLst>
      <p:ext uri="{BB962C8B-B14F-4D97-AF65-F5344CB8AC3E}">
        <p14:creationId xmlns:p14="http://schemas.microsoft.com/office/powerpoint/2010/main" val="3216240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5A23E-2D09-7846-95EC-D8C98BCF19CE}" type="slidenum">
              <a:rPr lang="en-US" smtClean="0"/>
              <a:t>3</a:t>
            </a:fld>
            <a:endParaRPr lang="en-US"/>
          </a:p>
        </p:txBody>
      </p:sp>
    </p:spTree>
    <p:extLst>
      <p:ext uri="{BB962C8B-B14F-4D97-AF65-F5344CB8AC3E}">
        <p14:creationId xmlns:p14="http://schemas.microsoft.com/office/powerpoint/2010/main" val="69681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9440-4B01-1049-BF6F-F6FFFE502F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276AB22-A4EE-7A4D-A450-79BBC5119B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927130-D078-CE43-B0F7-EF64650AF28D}"/>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7C43612B-72DD-3B43-A189-4B7BE0AED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52440-00B1-2E46-B0D4-9A9349EAD824}"/>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15947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FA60-6AE6-3F44-AE2A-6A03AE27D8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B17C77-A728-194C-B0B7-F08CDB39D78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6D414E-2D91-A041-8EAA-35E3844C419B}"/>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74DB741D-0AD6-C24B-9371-44C465700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FD305-C80D-5147-A5C1-02EBDB6EA607}"/>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233300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2DD05-B836-B945-82AF-2DD452EAAD6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55D200-EA22-D742-94C0-FB4C14DEA5F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2FF5BD-2733-8A4E-9856-09B6E62750A6}"/>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610C104A-8B13-5146-8A73-5340EE896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63945-784D-1747-ACDB-860213C620C5}"/>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231002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055B-1BE7-AD48-AB9D-7D7F6B1D0A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DB9403-0575-6D4B-AF51-FE0452AD29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75A034-FA00-F84E-BBD9-449F868DD4D9}"/>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F5CDF175-8597-3C4D-8CDF-66D3D025E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C9DAB-4632-5842-A715-C0FABB140005}"/>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276912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ECA5-C29B-A349-ACBA-B9090A387C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965D246-5FC8-A34C-B848-D1B8365DAF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FD027E3-CD55-F745-BD86-E48B0072DCF1}"/>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C16DC717-9CB4-7142-B190-0940D034C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E5911-AFE9-BA46-97F2-2FFCAFD16091}"/>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99241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210E-12D3-9A4F-AC46-986A471ABC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700DE3A-270B-DD40-BD61-B718E16C9D1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D44314-4357-C14F-BC94-A4D1FC9C65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D1ECDD7-3508-5042-B361-BA9442893779}"/>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6" name="Footer Placeholder 5">
            <a:extLst>
              <a:ext uri="{FF2B5EF4-FFF2-40B4-BE49-F238E27FC236}">
                <a16:creationId xmlns:a16="http://schemas.microsoft.com/office/drawing/2014/main" id="{6B889786-95CE-0743-9D27-B4EAFA64C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5C9C5-3EBC-F241-AC6D-82B4E8654DB5}"/>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1373490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56486-E843-6F48-A67B-E15D94146A8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90CA19-2E96-2B4C-9F4E-B08988CDB2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E34942-D270-4340-B36E-C0CC5DFF25C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9F61565-E28C-8C46-B713-F714837A5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DC829AC-41E4-3B4A-9171-AD90B04CEE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2536EF-EDA6-F44D-B087-E6E818E11006}"/>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8" name="Footer Placeholder 7">
            <a:extLst>
              <a:ext uri="{FF2B5EF4-FFF2-40B4-BE49-F238E27FC236}">
                <a16:creationId xmlns:a16="http://schemas.microsoft.com/office/drawing/2014/main" id="{2133814F-3B08-DE44-AC7E-896446F240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EE8D6-F454-8945-876E-0D378EDDE2F3}"/>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67049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AB7B-A6A2-8D41-A2D0-91BBDBF71E2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FB32236-4963-B34F-ADB4-08BB5E24156E}"/>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4" name="Footer Placeholder 3">
            <a:extLst>
              <a:ext uri="{FF2B5EF4-FFF2-40B4-BE49-F238E27FC236}">
                <a16:creationId xmlns:a16="http://schemas.microsoft.com/office/drawing/2014/main" id="{9ED566ED-6A41-0047-9345-A41FB1AC93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14184D-282C-E34F-B599-E3739A900B1F}"/>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255921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EC8D2-2269-9543-80DB-DB7C2490CB6A}"/>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3" name="Footer Placeholder 2">
            <a:extLst>
              <a:ext uri="{FF2B5EF4-FFF2-40B4-BE49-F238E27FC236}">
                <a16:creationId xmlns:a16="http://schemas.microsoft.com/office/drawing/2014/main" id="{E2E233E6-1AC7-A441-9C18-8185E3F6E8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E31C3-7F79-0F40-AD4A-4B6474EA4909}"/>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4163080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8F9B-152A-6F4B-86EE-B1587A3FD2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7DBB38E-C9CE-3C4E-B674-3D9F55DE90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991A94F-CE8D-B249-B442-E004213F9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40769D-E891-C04D-8FFA-DBC1F64A93EC}"/>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6" name="Footer Placeholder 5">
            <a:extLst>
              <a:ext uri="{FF2B5EF4-FFF2-40B4-BE49-F238E27FC236}">
                <a16:creationId xmlns:a16="http://schemas.microsoft.com/office/drawing/2014/main" id="{D36A83EF-8653-BF4E-8796-9B70A308F9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96569-5EC7-3649-9727-36E254E71A68}"/>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372925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A282-B180-A34F-A52E-BF674FB9C2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7DD04D1-E273-5540-8B85-EB36EDFAA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0C7772-2FA3-4443-88E2-58AD64EAE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76AD75-27C9-F246-BD71-AFD0D4DAD028}"/>
              </a:ext>
            </a:extLst>
          </p:cNvPr>
          <p:cNvSpPr>
            <a:spLocks noGrp="1"/>
          </p:cNvSpPr>
          <p:nvPr>
            <p:ph type="dt" sz="half" idx="10"/>
          </p:nvPr>
        </p:nvSpPr>
        <p:spPr/>
        <p:txBody>
          <a:bodyPr/>
          <a:lstStyle/>
          <a:p>
            <a:fld id="{6BA39BAF-258F-E847-A5C0-DC227ACDA7D7}" type="datetimeFigureOut">
              <a:rPr lang="en-US" smtClean="0"/>
              <a:t>12/11/19</a:t>
            </a:fld>
            <a:endParaRPr lang="en-US"/>
          </a:p>
        </p:txBody>
      </p:sp>
      <p:sp>
        <p:nvSpPr>
          <p:cNvPr id="6" name="Footer Placeholder 5">
            <a:extLst>
              <a:ext uri="{FF2B5EF4-FFF2-40B4-BE49-F238E27FC236}">
                <a16:creationId xmlns:a16="http://schemas.microsoft.com/office/drawing/2014/main" id="{43A6E569-8B1A-F74F-B715-7C7FF13F7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5BC90-8964-2145-8F6F-9860EBA2FA04}"/>
              </a:ext>
            </a:extLst>
          </p:cNvPr>
          <p:cNvSpPr>
            <a:spLocks noGrp="1"/>
          </p:cNvSpPr>
          <p:nvPr>
            <p:ph type="sldNum" sz="quarter" idx="12"/>
          </p:nvPr>
        </p:nvSpPr>
        <p:spPr/>
        <p:txBody>
          <a:bodyPr/>
          <a:lstStyle/>
          <a:p>
            <a:fld id="{4049D969-0A01-8C44-99F4-5AD3CD9857D4}" type="slidenum">
              <a:rPr lang="en-US" smtClean="0"/>
              <a:t>‹#›</a:t>
            </a:fld>
            <a:endParaRPr lang="en-US"/>
          </a:p>
        </p:txBody>
      </p:sp>
    </p:spTree>
    <p:extLst>
      <p:ext uri="{BB962C8B-B14F-4D97-AF65-F5344CB8AC3E}">
        <p14:creationId xmlns:p14="http://schemas.microsoft.com/office/powerpoint/2010/main" val="1129449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BCA856-51B9-1E42-BF05-9EB98DC61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E24833-24D7-0D42-8CE9-F1C368679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C4A918-80D3-7E4D-8064-0D234CA9C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39BAF-258F-E847-A5C0-DC227ACDA7D7}" type="datetimeFigureOut">
              <a:rPr lang="en-US" smtClean="0"/>
              <a:t>12/11/19</a:t>
            </a:fld>
            <a:endParaRPr lang="en-US"/>
          </a:p>
        </p:txBody>
      </p:sp>
      <p:sp>
        <p:nvSpPr>
          <p:cNvPr id="5" name="Footer Placeholder 4">
            <a:extLst>
              <a:ext uri="{FF2B5EF4-FFF2-40B4-BE49-F238E27FC236}">
                <a16:creationId xmlns:a16="http://schemas.microsoft.com/office/drawing/2014/main" id="{2D2B21E4-E529-4D48-B924-415533080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FED096-8499-904D-B3D2-910B3B35C3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9D969-0A01-8C44-99F4-5AD3CD9857D4}" type="slidenum">
              <a:rPr lang="en-US" smtClean="0"/>
              <a:t>‹#›</a:t>
            </a:fld>
            <a:endParaRPr lang="en-US"/>
          </a:p>
        </p:txBody>
      </p:sp>
    </p:spTree>
    <p:extLst>
      <p:ext uri="{BB962C8B-B14F-4D97-AF65-F5344CB8AC3E}">
        <p14:creationId xmlns:p14="http://schemas.microsoft.com/office/powerpoint/2010/main" val="844805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FBA068-EF53-8044-8B3F-5BE7FC18D593}"/>
              </a:ext>
            </a:extLst>
          </p:cNvPr>
          <p:cNvPicPr>
            <a:picLocks noGrp="1" noChangeAspect="1"/>
          </p:cNvPicPr>
          <p:nvPr>
            <p:ph idx="1"/>
          </p:nvPr>
        </p:nvPicPr>
        <p:blipFill>
          <a:blip r:embed="rId2"/>
          <a:stretch>
            <a:fillRect/>
          </a:stretch>
        </p:blipFill>
        <p:spPr>
          <a:xfrm>
            <a:off x="2495551" y="1297050"/>
            <a:ext cx="5976938" cy="4228630"/>
          </a:xfrm>
        </p:spPr>
      </p:pic>
      <p:sp>
        <p:nvSpPr>
          <p:cNvPr id="4" name="TextBox 3">
            <a:extLst>
              <a:ext uri="{FF2B5EF4-FFF2-40B4-BE49-F238E27FC236}">
                <a16:creationId xmlns:a16="http://schemas.microsoft.com/office/drawing/2014/main" id="{BC1A7198-AB64-2F40-8AAF-94118120F0DE}"/>
              </a:ext>
            </a:extLst>
          </p:cNvPr>
          <p:cNvSpPr txBox="1"/>
          <p:nvPr/>
        </p:nvSpPr>
        <p:spPr>
          <a:xfrm>
            <a:off x="1520779" y="5707633"/>
            <a:ext cx="9651477" cy="523220"/>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1 Accumulative rainfall for four events combined is measured by MRMS radar data. Four cyclones tracks are illustrated with lines.</a:t>
            </a:r>
          </a:p>
        </p:txBody>
      </p:sp>
      <p:sp>
        <p:nvSpPr>
          <p:cNvPr id="6" name="TextBox 5">
            <a:extLst>
              <a:ext uri="{FF2B5EF4-FFF2-40B4-BE49-F238E27FC236}">
                <a16:creationId xmlns:a16="http://schemas.microsoft.com/office/drawing/2014/main" id="{9414D5A7-F8A4-3241-9591-A24F107B25CA}"/>
              </a:ext>
            </a:extLst>
          </p:cNvPr>
          <p:cNvSpPr txBox="1"/>
          <p:nvPr/>
        </p:nvSpPr>
        <p:spPr>
          <a:xfrm>
            <a:off x="4538789" y="5007694"/>
            <a:ext cx="538308" cy="246221"/>
          </a:xfrm>
          <a:prstGeom prst="rect">
            <a:avLst/>
          </a:prstGeom>
          <a:noFill/>
        </p:spPr>
        <p:txBody>
          <a:bodyPr wrap="square" rtlCol="0">
            <a:spAutoFit/>
          </a:bodyPr>
          <a:lstStyle/>
          <a:p>
            <a:r>
              <a:rPr lang="en-US" sz="1000" dirty="0"/>
              <a:t>(mm)</a:t>
            </a:r>
          </a:p>
        </p:txBody>
      </p:sp>
    </p:spTree>
    <p:extLst>
      <p:ext uri="{BB962C8B-B14F-4D97-AF65-F5344CB8AC3E}">
        <p14:creationId xmlns:p14="http://schemas.microsoft.com/office/powerpoint/2010/main" val="2335134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D8A537B-1F2A-694E-9902-88FADFB1803D}"/>
              </a:ext>
            </a:extLst>
          </p:cNvPr>
          <p:cNvGraphicFramePr>
            <a:graphicFrameLocks noGrp="1"/>
          </p:cNvGraphicFramePr>
          <p:nvPr>
            <p:extLst>
              <p:ext uri="{D42A27DB-BD31-4B8C-83A1-F6EECF244321}">
                <p14:modId xmlns:p14="http://schemas.microsoft.com/office/powerpoint/2010/main" val="2482975009"/>
              </p:ext>
            </p:extLst>
          </p:nvPr>
        </p:nvGraphicFramePr>
        <p:xfrm>
          <a:off x="2711624" y="2060848"/>
          <a:ext cx="5544615" cy="1800198"/>
        </p:xfrm>
        <a:graphic>
          <a:graphicData uri="http://schemas.openxmlformats.org/drawingml/2006/table">
            <a:tbl>
              <a:tblPr/>
              <a:tblGrid>
                <a:gridCol w="1108923">
                  <a:extLst>
                    <a:ext uri="{9D8B030D-6E8A-4147-A177-3AD203B41FA5}">
                      <a16:colId xmlns:a16="http://schemas.microsoft.com/office/drawing/2014/main" val="2925452462"/>
                    </a:ext>
                  </a:extLst>
                </a:gridCol>
                <a:gridCol w="1108923">
                  <a:extLst>
                    <a:ext uri="{9D8B030D-6E8A-4147-A177-3AD203B41FA5}">
                      <a16:colId xmlns:a16="http://schemas.microsoft.com/office/drawing/2014/main" val="3146172492"/>
                    </a:ext>
                  </a:extLst>
                </a:gridCol>
                <a:gridCol w="1108923">
                  <a:extLst>
                    <a:ext uri="{9D8B030D-6E8A-4147-A177-3AD203B41FA5}">
                      <a16:colId xmlns:a16="http://schemas.microsoft.com/office/drawing/2014/main" val="2459694014"/>
                    </a:ext>
                  </a:extLst>
                </a:gridCol>
                <a:gridCol w="1108923">
                  <a:extLst>
                    <a:ext uri="{9D8B030D-6E8A-4147-A177-3AD203B41FA5}">
                      <a16:colId xmlns:a16="http://schemas.microsoft.com/office/drawing/2014/main" val="3671713386"/>
                    </a:ext>
                  </a:extLst>
                </a:gridCol>
                <a:gridCol w="1108923">
                  <a:extLst>
                    <a:ext uri="{9D8B030D-6E8A-4147-A177-3AD203B41FA5}">
                      <a16:colId xmlns:a16="http://schemas.microsoft.com/office/drawing/2014/main" val="3670211043"/>
                    </a:ext>
                  </a:extLst>
                </a:gridCol>
              </a:tblGrid>
              <a:tr h="484166">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hurricane/storm</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start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end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duration</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rainfall amount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9347960"/>
                  </a:ext>
                </a:extLst>
              </a:tr>
              <a:tr h="329008">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Harvey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25/8/17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31/8/17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a:solidFill>
                            <a:srgbClr val="000000"/>
                          </a:solidFill>
                          <a:effectLst/>
                          <a:latin typeface="Arial" panose="020B0604020202020204" pitchFamily="34" charset="0"/>
                          <a:cs typeface="Arial" panose="020B0604020202020204" pitchFamily="34" charset="0"/>
                        </a:rPr>
                        <a:t>7 days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1625 mm</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9995513"/>
                  </a:ext>
                </a:extLst>
              </a:tr>
              <a:tr h="329008">
                <a:tc>
                  <a:txBody>
                    <a:bodyPr/>
                    <a:lstStyle/>
                    <a:p>
                      <a:pPr algn="ctr" fontAlgn="b"/>
                      <a:r>
                        <a:rPr lang="en-SG" sz="1000" b="0" i="0" u="none" strike="noStrike">
                          <a:solidFill>
                            <a:srgbClr val="000000"/>
                          </a:solidFill>
                          <a:effectLst/>
                          <a:latin typeface="Arial" panose="020B0604020202020204" pitchFamily="34" charset="0"/>
                          <a:cs typeface="Arial" panose="020B0604020202020204" pitchFamily="34" charset="0"/>
                        </a:rPr>
                        <a:t>Bill</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a:solidFill>
                            <a:srgbClr val="000000"/>
                          </a:solidFill>
                          <a:effectLst/>
                          <a:latin typeface="Arial" panose="020B0604020202020204" pitchFamily="34" charset="0"/>
                          <a:cs typeface="Arial" panose="020B0604020202020204" pitchFamily="34" charset="0"/>
                        </a:rPr>
                        <a:t>16/6/15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18/6/15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3 days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1451 mm</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236722"/>
                  </a:ext>
                </a:extLst>
              </a:tr>
              <a:tr h="329008">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Cindy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22/6/17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23/6/17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2 days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SG"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4635381"/>
                  </a:ext>
                </a:extLst>
              </a:tr>
              <a:tr h="329008">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Imelda</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18/9/19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21/9/19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SG" sz="1000" b="0" i="0" u="none" strike="noStrike" dirty="0">
                          <a:solidFill>
                            <a:srgbClr val="000000"/>
                          </a:solidFill>
                          <a:effectLst/>
                          <a:latin typeface="Arial" panose="020B0604020202020204" pitchFamily="34" charset="0"/>
                          <a:cs typeface="Arial" panose="020B0604020202020204" pitchFamily="34" charset="0"/>
                        </a:rPr>
                        <a:t>4 days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SG"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8462690"/>
                  </a:ext>
                </a:extLst>
              </a:tr>
            </a:tbl>
          </a:graphicData>
        </a:graphic>
      </p:graphicFrame>
      <p:sp>
        <p:nvSpPr>
          <p:cNvPr id="6" name="TextBox 5">
            <a:extLst>
              <a:ext uri="{FF2B5EF4-FFF2-40B4-BE49-F238E27FC236}">
                <a16:creationId xmlns:a16="http://schemas.microsoft.com/office/drawing/2014/main" id="{CF678CA2-A1B6-D141-B283-DB7D0A82DA6F}"/>
              </a:ext>
            </a:extLst>
          </p:cNvPr>
          <p:cNvSpPr txBox="1"/>
          <p:nvPr/>
        </p:nvSpPr>
        <p:spPr>
          <a:xfrm>
            <a:off x="2770632" y="1691640"/>
            <a:ext cx="184249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Table 1 Events overview</a:t>
            </a:r>
          </a:p>
        </p:txBody>
      </p:sp>
    </p:spTree>
    <p:extLst>
      <p:ext uri="{BB962C8B-B14F-4D97-AF65-F5344CB8AC3E}">
        <p14:creationId xmlns:p14="http://schemas.microsoft.com/office/powerpoint/2010/main" val="240718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E5B040E-D4C0-5E4B-A8FC-5AF7B427D993}"/>
                  </a:ext>
                </a:extLst>
              </p:cNvPr>
              <p:cNvGraphicFramePr>
                <a:graphicFrameLocks noGrp="1"/>
              </p:cNvGraphicFramePr>
              <p:nvPr>
                <p:ph idx="1"/>
                <p:extLst>
                  <p:ext uri="{D42A27DB-BD31-4B8C-83A1-F6EECF244321}">
                    <p14:modId xmlns:p14="http://schemas.microsoft.com/office/powerpoint/2010/main" val="692129202"/>
                  </p:ext>
                </p:extLst>
              </p:nvPr>
            </p:nvGraphicFramePr>
            <p:xfrm>
              <a:off x="2495551" y="1340769"/>
              <a:ext cx="5976938" cy="2831960"/>
            </p:xfrm>
            <a:graphic>
              <a:graphicData uri="http://schemas.openxmlformats.org/drawingml/2006/table">
                <a:tbl>
                  <a:tblPr firstRow="1" bandRow="1">
                    <a:tableStyleId>{2D5ABB26-0587-4C30-8999-92F81FD0307C}</a:tableStyleId>
                  </a:tblPr>
                  <a:tblGrid>
                    <a:gridCol w="1195388">
                      <a:extLst>
                        <a:ext uri="{9D8B030D-6E8A-4147-A177-3AD203B41FA5}">
                          <a16:colId xmlns:a16="http://schemas.microsoft.com/office/drawing/2014/main" val="4037653614"/>
                        </a:ext>
                      </a:extLst>
                    </a:gridCol>
                    <a:gridCol w="787520">
                      <a:extLst>
                        <a:ext uri="{9D8B030D-6E8A-4147-A177-3AD203B41FA5}">
                          <a16:colId xmlns:a16="http://schemas.microsoft.com/office/drawing/2014/main" val="3438767742"/>
                        </a:ext>
                      </a:extLst>
                    </a:gridCol>
                    <a:gridCol w="2133006">
                      <a:extLst>
                        <a:ext uri="{9D8B030D-6E8A-4147-A177-3AD203B41FA5}">
                          <a16:colId xmlns:a16="http://schemas.microsoft.com/office/drawing/2014/main" val="4075657743"/>
                        </a:ext>
                      </a:extLst>
                    </a:gridCol>
                    <a:gridCol w="665636">
                      <a:extLst>
                        <a:ext uri="{9D8B030D-6E8A-4147-A177-3AD203B41FA5}">
                          <a16:colId xmlns:a16="http://schemas.microsoft.com/office/drawing/2014/main" val="3265588706"/>
                        </a:ext>
                      </a:extLst>
                    </a:gridCol>
                    <a:gridCol w="1195388">
                      <a:extLst>
                        <a:ext uri="{9D8B030D-6E8A-4147-A177-3AD203B41FA5}">
                          <a16:colId xmlns:a16="http://schemas.microsoft.com/office/drawing/2014/main" val="989972775"/>
                        </a:ext>
                      </a:extLst>
                    </a:gridCol>
                  </a:tblGrid>
                  <a:tr h="360790">
                    <a:tc gridSpan="2">
                      <a:txBody>
                        <a:bodyPr/>
                        <a:lstStyle/>
                        <a:p>
                          <a:pPr algn="ctr"/>
                          <a:r>
                            <a:rPr lang="en-US" sz="1000" dirty="0">
                              <a:latin typeface="Arial" panose="020B0604020202020204" pitchFamily="34" charset="0"/>
                              <a:cs typeface="Arial" panose="020B0604020202020204" pitchFamily="34" charset="0"/>
                            </a:rPr>
                            <a:t>Metrics</a:t>
                          </a:r>
                        </a:p>
                      </a:txBody>
                      <a:tcPr anchor="ctr">
                        <a:lnT w="12700" cap="flat" cmpd="sng" algn="ctr">
                          <a:solidFill>
                            <a:schemeClr val="tx1"/>
                          </a:solidFill>
                          <a:prstDash val="solid"/>
                          <a:round/>
                          <a:headEnd type="none" w="med" len="med"/>
                          <a:tailEnd type="none" w="med" len="med"/>
                        </a:lnT>
                      </a:tcPr>
                    </a:tc>
                    <a:tc h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Equation</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Best value</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Conditional values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1522980"/>
                      </a:ext>
                    </a:extLst>
                  </a:tr>
                  <a:tr h="67003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Continuous difference</a:t>
                          </a:r>
                        </a:p>
                      </a:txBody>
                      <a:tcPr anchor="ctr"/>
                    </a:tc>
                    <a:tc>
                      <a:txBody>
                        <a:bodyPr/>
                        <a:lstStyle/>
                        <a:p>
                          <a:pPr algn="ctr"/>
                          <a:r>
                            <a:rPr lang="en-US" sz="1000" dirty="0">
                              <a:latin typeface="Arial" panose="020B0604020202020204" pitchFamily="34" charset="0"/>
                              <a:cs typeface="Arial" panose="020B0604020202020204" pitchFamily="34" charset="0"/>
                            </a:rPr>
                            <a:t>Correlation coefficient</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nary>
                                      <m:naryPr>
                                        <m:chr m:val="∑"/>
                                        <m:limLoc m:val="subSup"/>
                                        <m:ctrlPr>
                                          <a:rPr lang="en-US" sz="1000" i="1" smtClean="0">
                                            <a:latin typeface="Cambria Math" panose="02040503050406030204" pitchFamily="18" charset="0"/>
                                          </a:rPr>
                                        </m:ctrlPr>
                                      </m:naryPr>
                                      <m:sub>
                                        <m:r>
                                          <m:rPr>
                                            <m:brk m:alnAt="25"/>
                                          </m:rPr>
                                          <a:rPr lang="en-US" sz="1000" b="0" i="1" smtClean="0">
                                            <a:latin typeface="Cambria Math" panose="02040503050406030204" pitchFamily="18" charset="0"/>
                                          </a:rPr>
                                          <m:t>𝑖</m:t>
                                        </m:r>
                                        <m:r>
                                          <a:rPr lang="en-US" sz="1000" b="0" i="1" smtClean="0">
                                            <a:latin typeface="Cambria Math" panose="02040503050406030204" pitchFamily="18" charset="0"/>
                                          </a:rPr>
                                          <m:t>=1</m:t>
                                        </m:r>
                                      </m:sub>
                                      <m:sup>
                                        <m:r>
                                          <a:rPr lang="en-US" sz="1000" b="0" i="1" smtClean="0">
                                            <a:latin typeface="Cambria Math" panose="02040503050406030204" pitchFamily="18" charset="0"/>
                                          </a:rPr>
                                          <m:t>𝑛</m:t>
                                        </m:r>
                                      </m:sup>
                                      <m:e>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𝑥</m:t>
                                            </m:r>
                                          </m:e>
                                        </m:acc>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m:t>
                                        </m:r>
                                      </m:e>
                                    </m:nary>
                                  </m:num>
                                  <m:den>
                                    <m:rad>
                                      <m:radPr>
                                        <m:degHide m:val="on"/>
                                        <m:ctrlPr>
                                          <a:rPr lang="en-US" sz="1000" i="1" smtClean="0">
                                            <a:latin typeface="Cambria Math" panose="02040503050406030204" pitchFamily="18" charset="0"/>
                                          </a:rPr>
                                        </m:ctrlPr>
                                      </m:radPr>
                                      <m:deg/>
                                      <m:e>
                                        <m:nary>
                                          <m:naryPr>
                                            <m:chr m:val="∑"/>
                                            <m:limLoc m:val="subSup"/>
                                            <m:ctrlPr>
                                              <a:rPr lang="en-US" sz="1000" i="1" smtClean="0">
                                                <a:latin typeface="Cambria Math" panose="02040503050406030204" pitchFamily="18" charset="0"/>
                                              </a:rPr>
                                            </m:ctrlPr>
                                          </m:naryPr>
                                          <m:sub>
                                            <m:r>
                                              <m:rPr>
                                                <m:brk m:alnAt="25"/>
                                              </m:rPr>
                                              <a:rPr lang="en-US" sz="1000" b="0" i="1" smtClean="0">
                                                <a:latin typeface="Cambria Math" panose="02040503050406030204" pitchFamily="18" charset="0"/>
                                              </a:rPr>
                                              <m:t>𝑖</m:t>
                                            </m:r>
                                            <m:r>
                                              <a:rPr lang="en-US" sz="1000" b="0" i="1" smtClean="0">
                                                <a:latin typeface="Cambria Math" panose="02040503050406030204" pitchFamily="18" charset="0"/>
                                              </a:rPr>
                                              <m:t>=1</m:t>
                                            </m:r>
                                          </m:sub>
                                          <m:sup>
                                            <m:r>
                                              <a:rPr lang="en-US" sz="1000" b="0" i="1" smtClean="0">
                                                <a:latin typeface="Cambria Math" panose="02040503050406030204" pitchFamily="18" charset="0"/>
                                              </a:rPr>
                                              <m:t>𝑛</m:t>
                                            </m:r>
                                          </m:sup>
                                          <m:e>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𝑥</m:t>
                                                </m:r>
                                              </m:e>
                                            </m:acc>
                                            <m:r>
                                              <a:rPr lang="en-US" sz="1000" b="0" i="1" smtClean="0">
                                                <a:latin typeface="Cambria Math" panose="02040503050406030204" pitchFamily="18" charset="0"/>
                                              </a:rPr>
                                              <m:t>)</m:t>
                                            </m:r>
                                          </m:e>
                                        </m:nary>
                                      </m:e>
                                    </m:rad>
                                    <m:rad>
                                      <m:radPr>
                                        <m:degHide m:val="on"/>
                                        <m:ctrlPr>
                                          <a:rPr lang="en-US" sz="1000" i="1" smtClean="0">
                                            <a:latin typeface="Cambria Math" panose="02040503050406030204" pitchFamily="18" charset="0"/>
                                          </a:rPr>
                                        </m:ctrlPr>
                                      </m:radPr>
                                      <m:deg/>
                                      <m:e>
                                        <m:nary>
                                          <m:naryPr>
                                            <m:chr m:val="∑"/>
                                            <m:limLoc m:val="subSup"/>
                                            <m:ctrlPr>
                                              <a:rPr lang="en-US" sz="1000" i="1" smtClean="0">
                                                <a:latin typeface="Cambria Math" panose="02040503050406030204" pitchFamily="18" charset="0"/>
                                              </a:rPr>
                                            </m:ctrlPr>
                                          </m:naryPr>
                                          <m:sub>
                                            <m:r>
                                              <m:rPr>
                                                <m:brk m:alnAt="25"/>
                                              </m:rPr>
                                              <a:rPr lang="en-US" sz="1000" b="0" i="1" smtClean="0">
                                                <a:latin typeface="Cambria Math" panose="02040503050406030204" pitchFamily="18" charset="0"/>
                                              </a:rPr>
                                              <m:t>𝑖</m:t>
                                            </m:r>
                                            <m:r>
                                              <a:rPr lang="en-US" sz="1000" b="0" i="1" smtClean="0">
                                                <a:latin typeface="Cambria Math" panose="02040503050406030204" pitchFamily="18" charset="0"/>
                                              </a:rPr>
                                              <m:t>=1</m:t>
                                            </m:r>
                                          </m:sub>
                                          <m:sup>
                                            <m:r>
                                              <a:rPr lang="en-US" sz="1000" b="0" i="1" smtClean="0">
                                                <a:latin typeface="Cambria Math" panose="02040503050406030204" pitchFamily="18" charset="0"/>
                                              </a:rPr>
                                              <m:t>𝑛</m:t>
                                            </m:r>
                                          </m:sup>
                                          <m:e>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𝑦</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b="0" i="1" smtClean="0">
                                                    <a:latin typeface="Cambria Math" panose="02040503050406030204" pitchFamily="18" charset="0"/>
                                                  </a:rPr>
                                                  <m:t>𝑦</m:t>
                                                </m:r>
                                              </m:e>
                                            </m:acc>
                                            <m:r>
                                              <a:rPr lang="en-US" sz="1000" b="0" i="1" smtClean="0">
                                                <a:latin typeface="Cambria Math" panose="02040503050406030204" pitchFamily="18" charset="0"/>
                                              </a:rPr>
                                              <m:t>)</m:t>
                                            </m:r>
                                          </m:e>
                                        </m:nary>
                                      </m:e>
                                    </m:rad>
                                  </m:den>
                                </m:f>
                              </m:oMath>
                            </m:oMathPara>
                          </a14:m>
                          <a:endParaRPr lang="en-US" sz="1000" dirty="0">
                            <a:latin typeface="Arial" panose="020B0604020202020204" pitchFamily="34" charset="0"/>
                            <a:cs typeface="Arial" panose="020B0604020202020204" pitchFamily="34" charset="0"/>
                          </a:endParaRPr>
                        </a:p>
                      </a:txBody>
                      <a:tcPr anchor="ctr"/>
                    </a:tc>
                    <a:tc>
                      <a:txBody>
                        <a:bodyPr/>
                        <a:lstStyle/>
                        <a:p>
                          <a:pPr algn="ctr"/>
                          <a:r>
                            <a:rPr lang="en-US" sz="1000" dirty="0">
                              <a:latin typeface="Arial" panose="020B0604020202020204" pitchFamily="34" charset="0"/>
                              <a:cs typeface="Arial" panose="020B0604020202020204" pitchFamily="34" charset="0"/>
                            </a:rPr>
                            <a:t>1</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𝐶𝐶</m:t>
                                    </m:r>
                                  </m:e>
                                  <m:sub>
                                    <m:r>
                                      <a:rPr lang="en-US" sz="1000" b="0" i="1" smtClean="0">
                                        <a:latin typeface="Cambria Math" panose="02040503050406030204" pitchFamily="18" charset="0"/>
                                      </a:rPr>
                                      <m:t>𝑐𝑜𝑛𝑑</m:t>
                                    </m:r>
                                    <m:r>
                                      <a:rPr lang="en-US" sz="1000" b="0" i="1" smtClean="0">
                                        <a:latin typeface="Cambria Math" panose="02040503050406030204" pitchFamily="18" charset="0"/>
                                      </a:rPr>
                                      <m:t>,</m:t>
                                    </m:r>
                                    <m:r>
                                      <a:rPr lang="en-US" sz="1000" b="0" i="1" smtClean="0">
                                        <a:latin typeface="Cambria Math" panose="02040503050406030204" pitchFamily="18" charset="0"/>
                                      </a:rPr>
                                      <m:t>𝑝</m:t>
                                    </m:r>
                                  </m:sub>
                                </m:sSub>
                              </m:oMath>
                            </m:oMathPara>
                          </a14:m>
                          <a:endParaRPr lang="en-US"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73360273"/>
                      </a:ext>
                    </a:extLst>
                  </a:tr>
                  <a:tr h="515413">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RMS difference</a:t>
                          </a:r>
                        </a:p>
                      </a:txBody>
                      <a:tcPr anchor="ctr"/>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sz="1000" i="1" smtClean="0">
                                        <a:latin typeface="Cambria Math" panose="02040503050406030204" pitchFamily="18" charset="0"/>
                                      </a:rPr>
                                    </m:ctrlPr>
                                  </m:radPr>
                                  <m:deg/>
                                  <m:e>
                                    <m:f>
                                      <m:fPr>
                                        <m:ctrlPr>
                                          <a:rPr lang="en-US" sz="1000" i="1" smtClean="0">
                                            <a:latin typeface="Cambria Math" panose="02040503050406030204" pitchFamily="18" charset="0"/>
                                          </a:rPr>
                                        </m:ctrlPr>
                                      </m:fPr>
                                      <m:num>
                                        <m:r>
                                          <a:rPr lang="en-US" sz="1000" b="0" i="1" smtClean="0">
                                            <a:latin typeface="Cambria Math" panose="02040503050406030204" pitchFamily="18" charset="0"/>
                                          </a:rPr>
                                          <m:t>1</m:t>
                                        </m:r>
                                      </m:num>
                                      <m:den>
                                        <m:r>
                                          <a:rPr lang="en-US" sz="1000" b="0" i="1" smtClean="0">
                                            <a:latin typeface="Cambria Math" panose="02040503050406030204" pitchFamily="18" charset="0"/>
                                          </a:rPr>
                                          <m:t>𝑛</m:t>
                                        </m:r>
                                      </m:den>
                                    </m:f>
                                    <m:nary>
                                      <m:naryPr>
                                        <m:chr m:val="∑"/>
                                        <m:limLoc m:val="subSup"/>
                                        <m:ctrlPr>
                                          <a:rPr lang="en-US" sz="1000" i="1" smtClean="0">
                                            <a:latin typeface="Cambria Math" panose="02040503050406030204" pitchFamily="18" charset="0"/>
                                          </a:rPr>
                                        </m:ctrlPr>
                                      </m:naryPr>
                                      <m:sub>
                                        <m:r>
                                          <m:rPr>
                                            <m:brk m:alnAt="25"/>
                                          </m:rPr>
                                          <a:rPr lang="en-US" sz="1000" b="0" i="1" smtClean="0">
                                            <a:latin typeface="Cambria Math" panose="02040503050406030204" pitchFamily="18" charset="0"/>
                                          </a:rPr>
                                          <m:t>𝑖</m:t>
                                        </m:r>
                                        <m:r>
                                          <a:rPr lang="en-US" sz="1000" b="0" i="1" smtClean="0">
                                            <a:latin typeface="Cambria Math" panose="02040503050406030204" pitchFamily="18" charset="0"/>
                                          </a:rPr>
                                          <m:t>=1</m:t>
                                        </m:r>
                                      </m:sub>
                                      <m:sup>
                                        <m:r>
                                          <a:rPr lang="en-US" sz="1000" b="0" i="1" smtClean="0">
                                            <a:latin typeface="Cambria Math" panose="02040503050406030204" pitchFamily="18" charset="0"/>
                                          </a:rPr>
                                          <m:t>𝑛</m:t>
                                        </m:r>
                                      </m:sup>
                                      <m:e>
                                        <m:sSup>
                                          <m:sSupPr>
                                            <m:ctrlPr>
                                              <a:rPr lang="en-US" sz="1000" b="0" i="1" smtClean="0">
                                                <a:latin typeface="Cambria Math" panose="02040503050406030204" pitchFamily="18" charset="0"/>
                                              </a:rPr>
                                            </m:ctrlPr>
                                          </m:sSupPr>
                                          <m:e>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𝑖</m:t>
                                                </m:r>
                                              </m:sub>
                                            </m:sSub>
                                            <m:r>
                                              <a:rPr lang="en-US" sz="1000" b="0" i="1" smtClean="0">
                                                <a:latin typeface="Cambria Math" panose="02040503050406030204" pitchFamily="18" charset="0"/>
                                              </a:rPr>
                                              <m:t>)</m:t>
                                            </m:r>
                                          </m:e>
                                          <m:sup>
                                            <m:r>
                                              <a:rPr lang="en-US" sz="1000" b="0" i="1" smtClean="0">
                                                <a:latin typeface="Cambria Math" panose="02040503050406030204" pitchFamily="18" charset="0"/>
                                              </a:rPr>
                                              <m:t>2</m:t>
                                            </m:r>
                                          </m:sup>
                                        </m:sSup>
                                      </m:e>
                                    </m:nary>
                                  </m:e>
                                </m:rad>
                              </m:oMath>
                            </m:oMathPara>
                          </a14:m>
                          <a:endParaRPr lang="en-US" sz="1000" dirty="0">
                            <a:latin typeface="Arial" panose="020B0604020202020204" pitchFamily="34" charset="0"/>
                            <a:cs typeface="Arial" panose="020B0604020202020204" pitchFamily="34" charset="0"/>
                          </a:endParaRPr>
                        </a:p>
                      </a:txBody>
                      <a:tcPr anchor="ctr"/>
                    </a:tc>
                    <a:tc>
                      <a:txBody>
                        <a:bodyPr/>
                        <a:lstStyle/>
                        <a:p>
                          <a:pPr algn="ctr"/>
                          <a:r>
                            <a:rPr lang="en-US" sz="1000" dirty="0">
                              <a:latin typeface="Arial" panose="020B0604020202020204" pitchFamily="34" charset="0"/>
                              <a:cs typeface="Arial" panose="020B0604020202020204" pitchFamily="34" charset="0"/>
                            </a:rPr>
                            <a:t>0</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𝑅𝑀𝑆𝐷</m:t>
                                    </m:r>
                                  </m:e>
                                  <m:sub>
                                    <m:r>
                                      <a:rPr lang="en-US" sz="1000" b="0" i="1" smtClean="0">
                                        <a:latin typeface="Cambria Math" panose="02040503050406030204" pitchFamily="18" charset="0"/>
                                      </a:rPr>
                                      <m:t>𝑐𝑜𝑛𝑑</m:t>
                                    </m:r>
                                    <m:r>
                                      <a:rPr lang="en-US" sz="1000" b="0" i="1" smtClean="0">
                                        <a:latin typeface="Cambria Math" panose="02040503050406030204" pitchFamily="18" charset="0"/>
                                      </a:rPr>
                                      <m:t>,</m:t>
                                    </m:r>
                                    <m:r>
                                      <a:rPr lang="en-US" sz="1000" b="0" i="1" smtClean="0">
                                        <a:latin typeface="Cambria Math" panose="02040503050406030204" pitchFamily="18" charset="0"/>
                                      </a:rPr>
                                      <m:t>𝑝</m:t>
                                    </m:r>
                                  </m:sub>
                                </m:sSub>
                              </m:oMath>
                            </m:oMathPara>
                          </a14:m>
                          <a:endParaRPr lang="en-US"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71746269"/>
                      </a:ext>
                    </a:extLst>
                  </a:tr>
                  <a:tr h="372565">
                    <a:tc rowSpan="3">
                      <a:txBody>
                        <a:bodyPr/>
                        <a:lstStyle/>
                        <a:p>
                          <a:pPr algn="ctr"/>
                          <a:r>
                            <a:rPr lang="en-US" sz="1000" dirty="0">
                              <a:latin typeface="Arial" panose="020B0604020202020204" pitchFamily="34" charset="0"/>
                              <a:cs typeface="Arial" panose="020B0604020202020204" pitchFamily="34" charset="0"/>
                            </a:rPr>
                            <a:t>Categorical difference</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POD</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h𝑖𝑡𝑠</m:t>
                                    </m:r>
                                  </m:num>
                                  <m:den>
                                    <m:r>
                                      <a:rPr lang="en-US" sz="1000" b="0" i="1" smtClean="0">
                                        <a:latin typeface="Cambria Math" panose="02040503050406030204" pitchFamily="18" charset="0"/>
                                      </a:rPr>
                                      <m:t>(</m:t>
                                    </m:r>
                                    <m:r>
                                      <a:rPr lang="en-US" sz="1000" b="0" i="1" smtClean="0">
                                        <a:latin typeface="Cambria Math" panose="02040503050406030204" pitchFamily="18" charset="0"/>
                                      </a:rPr>
                                      <m:t>h𝑖𝑡𝑠</m:t>
                                    </m:r>
                                    <m:r>
                                      <a:rPr lang="en-US" sz="1000" b="0" i="1" smtClean="0">
                                        <a:latin typeface="Cambria Math" panose="02040503050406030204" pitchFamily="18" charset="0"/>
                                      </a:rPr>
                                      <m:t>+</m:t>
                                    </m:r>
                                    <m:r>
                                      <a:rPr lang="en-US" sz="1000" b="0" i="1" smtClean="0">
                                        <a:latin typeface="Cambria Math" panose="02040503050406030204" pitchFamily="18" charset="0"/>
                                      </a:rPr>
                                      <m:t>𝑚𝑖𝑠𝑠𝑒𝑠</m:t>
                                    </m:r>
                                    <m:r>
                                      <a:rPr lang="en-US" sz="1000" b="0" i="1" smtClean="0">
                                        <a:latin typeface="Cambria Math" panose="02040503050406030204" pitchFamily="18" charset="0"/>
                                      </a:rPr>
                                      <m:t>)</m:t>
                                    </m:r>
                                  </m:den>
                                </m:f>
                              </m:oMath>
                            </m:oMathPara>
                          </a14:m>
                          <a:endParaRPr lang="en-US" sz="1000" dirty="0">
                            <a:latin typeface="Arial" panose="020B0604020202020204" pitchFamily="34" charset="0"/>
                            <a:cs typeface="Arial" panose="020B0604020202020204" pitchFamily="34" charset="0"/>
                          </a:endParaRPr>
                        </a:p>
                      </a:txBody>
                      <a:tcPr anchor="ctr"/>
                    </a:tc>
                    <a:tc>
                      <a:txBody>
                        <a:bodyPr/>
                        <a:lstStyle/>
                        <a:p>
                          <a:pPr algn="ctr"/>
                          <a:r>
                            <a:rPr lang="en-US" sz="1000" dirty="0">
                              <a:latin typeface="Arial" panose="020B0604020202020204" pitchFamily="34" charset="0"/>
                              <a:cs typeface="Arial" panose="020B0604020202020204" pitchFamily="34" charset="0"/>
                            </a:rPr>
                            <a:t>1</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𝑃𝑂𝐷</m:t>
                                    </m:r>
                                  </m:e>
                                  <m:sub>
                                    <m:r>
                                      <a:rPr lang="en-US" sz="1000" b="0" i="1" smtClean="0">
                                        <a:latin typeface="Cambria Math" panose="02040503050406030204" pitchFamily="18" charset="0"/>
                                      </a:rPr>
                                      <m:t>𝑐𝑜𝑛𝑑</m:t>
                                    </m:r>
                                    <m:r>
                                      <a:rPr lang="en-US" sz="1000" b="0" i="1" smtClean="0">
                                        <a:latin typeface="Cambria Math" panose="02040503050406030204" pitchFamily="18" charset="0"/>
                                      </a:rPr>
                                      <m:t>,</m:t>
                                    </m:r>
                                    <m:r>
                                      <a:rPr lang="en-US" sz="1000" b="0" i="1" smtClean="0">
                                        <a:latin typeface="Cambria Math" panose="02040503050406030204" pitchFamily="18" charset="0"/>
                                      </a:rPr>
                                      <m:t>𝑝</m:t>
                                    </m:r>
                                  </m:sub>
                                </m:sSub>
                              </m:oMath>
                            </m:oMathPara>
                          </a14:m>
                          <a:endParaRPr lang="en-US"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786070011"/>
                      </a:ext>
                    </a:extLst>
                  </a:tr>
                  <a:tr h="372924">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FAR</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𝑓𝑎𝑙𝑠𝑒</m:t>
                                    </m:r>
                                    <m:r>
                                      <a:rPr lang="en-US" sz="1000" b="0" i="1" smtClean="0">
                                        <a:latin typeface="Cambria Math" panose="02040503050406030204" pitchFamily="18" charset="0"/>
                                      </a:rPr>
                                      <m:t> </m:t>
                                    </m:r>
                                    <m:r>
                                      <a:rPr lang="en-US" sz="1000" b="0" i="1" smtClean="0">
                                        <a:latin typeface="Cambria Math" panose="02040503050406030204" pitchFamily="18" charset="0"/>
                                      </a:rPr>
                                      <m:t>𝑎𝑙𝑎𝑟𝑚</m:t>
                                    </m:r>
                                  </m:num>
                                  <m:den>
                                    <m:r>
                                      <a:rPr lang="en-US" sz="1000" b="0" i="1" smtClean="0">
                                        <a:latin typeface="Cambria Math" panose="02040503050406030204" pitchFamily="18" charset="0"/>
                                      </a:rPr>
                                      <m:t>(</m:t>
                                    </m:r>
                                    <m:r>
                                      <a:rPr lang="en-US" sz="1000" b="0" i="1" smtClean="0">
                                        <a:latin typeface="Cambria Math" panose="02040503050406030204" pitchFamily="18" charset="0"/>
                                      </a:rPr>
                                      <m:t>𝑓𝑎𝑙𝑠𝑒</m:t>
                                    </m:r>
                                    <m:r>
                                      <a:rPr lang="en-US" sz="1000" b="0" i="1" smtClean="0">
                                        <a:latin typeface="Cambria Math" panose="02040503050406030204" pitchFamily="18" charset="0"/>
                                      </a:rPr>
                                      <m:t> </m:t>
                                    </m:r>
                                    <m:r>
                                      <a:rPr lang="en-US" sz="1000" b="0" i="1" smtClean="0">
                                        <a:latin typeface="Cambria Math" panose="02040503050406030204" pitchFamily="18" charset="0"/>
                                      </a:rPr>
                                      <m:t>𝑎𝑙𝑎𝑟𝑚</m:t>
                                    </m:r>
                                    <m:r>
                                      <a:rPr lang="en-US" sz="1000" b="0" i="1" smtClean="0">
                                        <a:latin typeface="Cambria Math" panose="02040503050406030204" pitchFamily="18" charset="0"/>
                                      </a:rPr>
                                      <m:t>+</m:t>
                                    </m:r>
                                    <m:r>
                                      <a:rPr lang="en-US" sz="1000" b="0" i="1" smtClean="0">
                                        <a:latin typeface="Cambria Math" panose="02040503050406030204" pitchFamily="18" charset="0"/>
                                      </a:rPr>
                                      <m:t>h𝑖𝑡𝑠</m:t>
                                    </m:r>
                                    <m:r>
                                      <a:rPr lang="en-US" sz="1000" b="0" i="1" smtClean="0">
                                        <a:latin typeface="Cambria Math" panose="02040503050406030204" pitchFamily="18" charset="0"/>
                                      </a:rPr>
                                      <m:t>)</m:t>
                                    </m:r>
                                  </m:den>
                                </m:f>
                              </m:oMath>
                            </m:oMathPara>
                          </a14:m>
                          <a:endParaRPr lang="en-US" sz="1000" dirty="0">
                            <a:latin typeface="Arial" panose="020B0604020202020204" pitchFamily="34" charset="0"/>
                            <a:cs typeface="Arial" panose="020B0604020202020204" pitchFamily="34" charset="0"/>
                          </a:endParaRPr>
                        </a:p>
                      </a:txBody>
                      <a:tcPr anchor="ctr"/>
                    </a:tc>
                    <a:tc>
                      <a:txBody>
                        <a:bodyPr/>
                        <a:lstStyle/>
                        <a:p>
                          <a:pPr algn="ctr"/>
                          <a:r>
                            <a:rPr lang="en-US" sz="1000" dirty="0">
                              <a:latin typeface="Arial" panose="020B0604020202020204" pitchFamily="34" charset="0"/>
                              <a:cs typeface="Arial" panose="020B0604020202020204" pitchFamily="34" charset="0"/>
                            </a:rPr>
                            <a:t>0</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𝐹𝐴𝑅</m:t>
                                    </m:r>
                                  </m:e>
                                  <m:sub>
                                    <m:r>
                                      <a:rPr lang="en-US" sz="1000" b="0" i="1" smtClean="0">
                                        <a:latin typeface="Cambria Math" panose="02040503050406030204" pitchFamily="18" charset="0"/>
                                      </a:rPr>
                                      <m:t>𝑐𝑜𝑛𝑑</m:t>
                                    </m:r>
                                    <m:r>
                                      <a:rPr lang="en-US" sz="1000" b="0" i="1" smtClean="0">
                                        <a:latin typeface="Cambria Math" panose="02040503050406030204" pitchFamily="18" charset="0"/>
                                      </a:rPr>
                                      <m:t>,</m:t>
                                    </m:r>
                                    <m:r>
                                      <a:rPr lang="en-US" sz="1000" b="0" i="1" smtClean="0">
                                        <a:latin typeface="Cambria Math" panose="02040503050406030204" pitchFamily="18" charset="0"/>
                                      </a:rPr>
                                      <m:t>𝑝</m:t>
                                    </m:r>
                                  </m:sub>
                                </m:sSub>
                              </m:oMath>
                            </m:oMathPara>
                          </a14:m>
                          <a:endParaRPr lang="en-US" sz="1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73489884"/>
                      </a:ext>
                    </a:extLst>
                  </a:tr>
                  <a:tr h="372565">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CSI</a:t>
                          </a: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ctrlPr>
                                      <a:rPr lang="en-US" sz="1000" i="1" smtClean="0">
                                        <a:latin typeface="Cambria Math" panose="02040503050406030204" pitchFamily="18" charset="0"/>
                                      </a:rPr>
                                    </m:ctrlPr>
                                  </m:fPr>
                                  <m:num>
                                    <m:r>
                                      <a:rPr lang="en-US" sz="1000" b="0" i="1" smtClean="0">
                                        <a:latin typeface="Cambria Math" panose="02040503050406030204" pitchFamily="18" charset="0"/>
                                      </a:rPr>
                                      <m:t>h𝑖𝑡𝑠</m:t>
                                    </m:r>
                                  </m:num>
                                  <m:den>
                                    <m:r>
                                      <a:rPr lang="en-US" sz="1000" b="0" i="1" smtClean="0">
                                        <a:latin typeface="Cambria Math" panose="02040503050406030204" pitchFamily="18" charset="0"/>
                                      </a:rPr>
                                      <m:t>(</m:t>
                                    </m:r>
                                    <m:r>
                                      <a:rPr lang="en-US" sz="1000" b="0" i="1" smtClean="0">
                                        <a:latin typeface="Cambria Math" panose="02040503050406030204" pitchFamily="18" charset="0"/>
                                      </a:rPr>
                                      <m:t>𝑓𝑎𝑙𝑠𝑒</m:t>
                                    </m:r>
                                    <m:r>
                                      <a:rPr lang="en-US" sz="1000" b="0" i="1" smtClean="0">
                                        <a:latin typeface="Cambria Math" panose="02040503050406030204" pitchFamily="18" charset="0"/>
                                      </a:rPr>
                                      <m:t> </m:t>
                                    </m:r>
                                    <m:r>
                                      <a:rPr lang="en-US" sz="1000" b="0" i="1" smtClean="0">
                                        <a:latin typeface="Cambria Math" panose="02040503050406030204" pitchFamily="18" charset="0"/>
                                      </a:rPr>
                                      <m:t>𝑎𝑙𝑎𝑟𝑚</m:t>
                                    </m:r>
                                    <m:r>
                                      <a:rPr lang="en-US" sz="1000" b="0" i="1" smtClean="0">
                                        <a:latin typeface="Cambria Math" panose="02040503050406030204" pitchFamily="18" charset="0"/>
                                      </a:rPr>
                                      <m:t>+</m:t>
                                    </m:r>
                                    <m:r>
                                      <a:rPr lang="en-US" sz="1000" b="0" i="1" smtClean="0">
                                        <a:latin typeface="Cambria Math" panose="02040503050406030204" pitchFamily="18" charset="0"/>
                                      </a:rPr>
                                      <m:t>h𝑖𝑡𝑠</m:t>
                                    </m:r>
                                    <m:r>
                                      <a:rPr lang="en-US" sz="1000" b="0" i="1" smtClean="0">
                                        <a:latin typeface="Cambria Math" panose="02040503050406030204" pitchFamily="18" charset="0"/>
                                      </a:rPr>
                                      <m:t>+</m:t>
                                    </m:r>
                                    <m:r>
                                      <a:rPr lang="en-US" sz="1000" b="0" i="1" smtClean="0">
                                        <a:latin typeface="Cambria Math" panose="02040503050406030204" pitchFamily="18" charset="0"/>
                                      </a:rPr>
                                      <m:t>𝑚𝑖𝑠𝑠𝑒𝑠</m:t>
                                    </m:r>
                                    <m:r>
                                      <a:rPr lang="en-US" sz="1000" b="0" i="1" smtClean="0">
                                        <a:latin typeface="Cambria Math" panose="02040503050406030204" pitchFamily="18" charset="0"/>
                                      </a:rPr>
                                      <m:t>)</m:t>
                                    </m:r>
                                  </m:den>
                                </m:f>
                              </m:oMath>
                            </m:oMathPara>
                          </a14:m>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1</a:t>
                          </a:r>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𝐶𝑆𝐼</m:t>
                                    </m:r>
                                  </m:e>
                                  <m:sub>
                                    <m:r>
                                      <a:rPr lang="en-US" sz="1000" b="0" i="1" smtClean="0">
                                        <a:latin typeface="Cambria Math" panose="02040503050406030204" pitchFamily="18" charset="0"/>
                                      </a:rPr>
                                      <m:t>𝑐𝑜𝑛𝑑</m:t>
                                    </m:r>
                                    <m:r>
                                      <a:rPr lang="en-US" sz="1000" b="0" i="1" smtClean="0">
                                        <a:latin typeface="Cambria Math" panose="02040503050406030204" pitchFamily="18" charset="0"/>
                                      </a:rPr>
                                      <m:t>,</m:t>
                                    </m:r>
                                    <m:r>
                                      <a:rPr lang="en-US" sz="1000" b="0" i="1" smtClean="0">
                                        <a:latin typeface="Cambria Math" panose="02040503050406030204" pitchFamily="18" charset="0"/>
                                      </a:rPr>
                                      <m:t>𝑝</m:t>
                                    </m:r>
                                  </m:sub>
                                </m:sSub>
                              </m:oMath>
                            </m:oMathPara>
                          </a14:m>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281049"/>
                      </a:ext>
                    </a:extLst>
                  </a:tr>
                </a:tbl>
              </a:graphicData>
            </a:graphic>
          </p:graphicFrame>
        </mc:Choice>
        <mc:Fallback xmlns="">
          <p:graphicFrame>
            <p:nvGraphicFramePr>
              <p:cNvPr id="4" name="Content Placeholder 3">
                <a:extLst>
                  <a:ext uri="{FF2B5EF4-FFF2-40B4-BE49-F238E27FC236}">
                    <a16:creationId xmlns:a16="http://schemas.microsoft.com/office/drawing/2014/main" id="{FE5B040E-D4C0-5E4B-A8FC-5AF7B427D993}"/>
                  </a:ext>
                </a:extLst>
              </p:cNvPr>
              <p:cNvGraphicFramePr>
                <a:graphicFrameLocks noGrp="1"/>
              </p:cNvGraphicFramePr>
              <p:nvPr>
                <p:ph idx="1"/>
                <p:extLst>
                  <p:ext uri="{D42A27DB-BD31-4B8C-83A1-F6EECF244321}">
                    <p14:modId xmlns:p14="http://schemas.microsoft.com/office/powerpoint/2010/main" val="692129202"/>
                  </p:ext>
                </p:extLst>
              </p:nvPr>
            </p:nvGraphicFramePr>
            <p:xfrm>
              <a:off x="2495551" y="1340769"/>
              <a:ext cx="5976938" cy="2831960"/>
            </p:xfrm>
            <a:graphic>
              <a:graphicData uri="http://schemas.openxmlformats.org/drawingml/2006/table">
                <a:tbl>
                  <a:tblPr firstRow="1" bandRow="1">
                    <a:tableStyleId>{2D5ABB26-0587-4C30-8999-92F81FD0307C}</a:tableStyleId>
                  </a:tblPr>
                  <a:tblGrid>
                    <a:gridCol w="1195388">
                      <a:extLst>
                        <a:ext uri="{9D8B030D-6E8A-4147-A177-3AD203B41FA5}">
                          <a16:colId xmlns:a16="http://schemas.microsoft.com/office/drawing/2014/main" val="4037653614"/>
                        </a:ext>
                      </a:extLst>
                    </a:gridCol>
                    <a:gridCol w="787520">
                      <a:extLst>
                        <a:ext uri="{9D8B030D-6E8A-4147-A177-3AD203B41FA5}">
                          <a16:colId xmlns:a16="http://schemas.microsoft.com/office/drawing/2014/main" val="3438767742"/>
                        </a:ext>
                      </a:extLst>
                    </a:gridCol>
                    <a:gridCol w="2133006">
                      <a:extLst>
                        <a:ext uri="{9D8B030D-6E8A-4147-A177-3AD203B41FA5}">
                          <a16:colId xmlns:a16="http://schemas.microsoft.com/office/drawing/2014/main" val="4075657743"/>
                        </a:ext>
                      </a:extLst>
                    </a:gridCol>
                    <a:gridCol w="665636">
                      <a:extLst>
                        <a:ext uri="{9D8B030D-6E8A-4147-A177-3AD203B41FA5}">
                          <a16:colId xmlns:a16="http://schemas.microsoft.com/office/drawing/2014/main" val="3265588706"/>
                        </a:ext>
                      </a:extLst>
                    </a:gridCol>
                    <a:gridCol w="1195388">
                      <a:extLst>
                        <a:ext uri="{9D8B030D-6E8A-4147-A177-3AD203B41FA5}">
                          <a16:colId xmlns:a16="http://schemas.microsoft.com/office/drawing/2014/main" val="989972775"/>
                        </a:ext>
                      </a:extLst>
                    </a:gridCol>
                  </a:tblGrid>
                  <a:tr h="396240">
                    <a:tc gridSpan="2">
                      <a:txBody>
                        <a:bodyPr/>
                        <a:lstStyle/>
                        <a:p>
                          <a:pPr algn="ctr"/>
                          <a:r>
                            <a:rPr lang="en-US" sz="1000" dirty="0">
                              <a:latin typeface="Arial" panose="020B0604020202020204" pitchFamily="34" charset="0"/>
                              <a:cs typeface="Arial" panose="020B0604020202020204" pitchFamily="34" charset="0"/>
                            </a:rPr>
                            <a:t>Metrics</a:t>
                          </a:r>
                        </a:p>
                      </a:txBody>
                      <a:tcPr anchor="ctr">
                        <a:lnT w="12700" cap="flat" cmpd="sng" algn="ctr">
                          <a:solidFill>
                            <a:schemeClr val="tx1"/>
                          </a:solidFill>
                          <a:prstDash val="solid"/>
                          <a:round/>
                          <a:headEnd type="none" w="med" len="med"/>
                          <a:tailEnd type="none" w="med" len="med"/>
                        </a:lnT>
                      </a:tcPr>
                    </a:tc>
                    <a:tc h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Equation</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Best value</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Conditional values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1522980"/>
                      </a:ext>
                    </a:extLst>
                  </a:tr>
                  <a:tr h="67003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Continuous difference</a:t>
                          </a:r>
                        </a:p>
                      </a:txBody>
                      <a:tcPr anchor="ctr"/>
                    </a:tc>
                    <a:tc>
                      <a:txBody>
                        <a:bodyPr/>
                        <a:lstStyle/>
                        <a:p>
                          <a:pPr algn="ctr"/>
                          <a:r>
                            <a:rPr lang="en-US" sz="1000" dirty="0">
                              <a:latin typeface="Arial" panose="020B0604020202020204" pitchFamily="34" charset="0"/>
                              <a:cs typeface="Arial" panose="020B0604020202020204" pitchFamily="34" charset="0"/>
                            </a:rPr>
                            <a:t>Correlation coefficient</a:t>
                          </a:r>
                        </a:p>
                      </a:txBody>
                      <a:tcPr anchor="ctr"/>
                    </a:tc>
                    <a:tc>
                      <a:txBody>
                        <a:bodyPr/>
                        <a:lstStyle/>
                        <a:p>
                          <a:endParaRPr lang="en-US"/>
                        </a:p>
                      </a:txBody>
                      <a:tcPr anchor="ctr">
                        <a:blipFill>
                          <a:blip r:embed="rId2"/>
                          <a:stretch>
                            <a:fillRect l="-93452" t="-60377" r="-86905" b="-267925"/>
                          </a:stretch>
                        </a:blipFill>
                      </a:tcPr>
                    </a:tc>
                    <a:tc>
                      <a:txBody>
                        <a:bodyPr/>
                        <a:lstStyle/>
                        <a:p>
                          <a:pPr algn="ctr"/>
                          <a:r>
                            <a:rPr lang="en-US" sz="1000" dirty="0">
                              <a:latin typeface="Arial" panose="020B0604020202020204" pitchFamily="34" charset="0"/>
                              <a:cs typeface="Arial" panose="020B0604020202020204" pitchFamily="34" charset="0"/>
                            </a:rPr>
                            <a:t>1</a:t>
                          </a:r>
                        </a:p>
                      </a:txBody>
                      <a:tcPr anchor="ctr"/>
                    </a:tc>
                    <a:tc>
                      <a:txBody>
                        <a:bodyPr/>
                        <a:lstStyle/>
                        <a:p>
                          <a:endParaRPr lang="en-US"/>
                        </a:p>
                      </a:txBody>
                      <a:tcPr anchor="ctr">
                        <a:blipFill>
                          <a:blip r:embed="rId2"/>
                          <a:stretch>
                            <a:fillRect l="-402128" t="-60377" r="1064" b="-267925"/>
                          </a:stretch>
                        </a:blipFill>
                      </a:tcPr>
                    </a:tc>
                    <a:extLst>
                      <a:ext uri="{0D108BD9-81ED-4DB2-BD59-A6C34878D82A}">
                        <a16:rowId xmlns:a16="http://schemas.microsoft.com/office/drawing/2014/main" val="1273360273"/>
                      </a:ext>
                    </a:extLst>
                  </a:tr>
                  <a:tr h="541719">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RMS difference</a:t>
                          </a:r>
                        </a:p>
                      </a:txBody>
                      <a:tcPr anchor="ctr"/>
                    </a:tc>
                    <a:tc>
                      <a:txBody>
                        <a:bodyPr/>
                        <a:lstStyle/>
                        <a:p>
                          <a:endParaRPr lang="en-US"/>
                        </a:p>
                      </a:txBody>
                      <a:tcPr anchor="ctr">
                        <a:blipFill>
                          <a:blip r:embed="rId2"/>
                          <a:stretch>
                            <a:fillRect l="-93452" t="-197674" r="-86905" b="-230233"/>
                          </a:stretch>
                        </a:blipFill>
                      </a:tcPr>
                    </a:tc>
                    <a:tc>
                      <a:txBody>
                        <a:bodyPr/>
                        <a:lstStyle/>
                        <a:p>
                          <a:pPr algn="ctr"/>
                          <a:r>
                            <a:rPr lang="en-US" sz="1000" dirty="0">
                              <a:latin typeface="Arial" panose="020B0604020202020204" pitchFamily="34" charset="0"/>
                              <a:cs typeface="Arial" panose="020B0604020202020204" pitchFamily="34" charset="0"/>
                            </a:rPr>
                            <a:t>0</a:t>
                          </a:r>
                        </a:p>
                      </a:txBody>
                      <a:tcPr anchor="ctr"/>
                    </a:tc>
                    <a:tc>
                      <a:txBody>
                        <a:bodyPr/>
                        <a:lstStyle/>
                        <a:p>
                          <a:endParaRPr lang="en-US"/>
                        </a:p>
                      </a:txBody>
                      <a:tcPr anchor="ctr">
                        <a:blipFill>
                          <a:blip r:embed="rId2"/>
                          <a:stretch>
                            <a:fillRect l="-402128" t="-197674" r="1064" b="-230233"/>
                          </a:stretch>
                        </a:blipFill>
                      </a:tcPr>
                    </a:tc>
                    <a:extLst>
                      <a:ext uri="{0D108BD9-81ED-4DB2-BD59-A6C34878D82A}">
                        <a16:rowId xmlns:a16="http://schemas.microsoft.com/office/drawing/2014/main" val="3671746269"/>
                      </a:ext>
                    </a:extLst>
                  </a:tr>
                  <a:tr h="407861">
                    <a:tc rowSpan="3">
                      <a:txBody>
                        <a:bodyPr/>
                        <a:lstStyle/>
                        <a:p>
                          <a:pPr algn="ctr"/>
                          <a:r>
                            <a:rPr lang="en-US" sz="1000" dirty="0">
                              <a:latin typeface="Arial" panose="020B0604020202020204" pitchFamily="34" charset="0"/>
                              <a:cs typeface="Arial" panose="020B0604020202020204" pitchFamily="34" charset="0"/>
                            </a:rPr>
                            <a:t>Categorical difference</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POD</a:t>
                          </a:r>
                        </a:p>
                      </a:txBody>
                      <a:tcPr anchor="ctr"/>
                    </a:tc>
                    <a:tc>
                      <a:txBody>
                        <a:bodyPr/>
                        <a:lstStyle/>
                        <a:p>
                          <a:endParaRPr lang="en-US"/>
                        </a:p>
                      </a:txBody>
                      <a:tcPr anchor="ctr">
                        <a:blipFill>
                          <a:blip r:embed="rId2"/>
                          <a:stretch>
                            <a:fillRect l="-93452" t="-400000" r="-86905" b="-209375"/>
                          </a:stretch>
                        </a:blipFill>
                      </a:tcPr>
                    </a:tc>
                    <a:tc>
                      <a:txBody>
                        <a:bodyPr/>
                        <a:lstStyle/>
                        <a:p>
                          <a:pPr algn="ctr"/>
                          <a:r>
                            <a:rPr lang="en-US" sz="1000" dirty="0">
                              <a:latin typeface="Arial" panose="020B0604020202020204" pitchFamily="34" charset="0"/>
                              <a:cs typeface="Arial" panose="020B0604020202020204" pitchFamily="34" charset="0"/>
                            </a:rPr>
                            <a:t>1</a:t>
                          </a:r>
                        </a:p>
                      </a:txBody>
                      <a:tcPr anchor="ctr"/>
                    </a:tc>
                    <a:tc>
                      <a:txBody>
                        <a:bodyPr/>
                        <a:lstStyle/>
                        <a:p>
                          <a:endParaRPr lang="en-US"/>
                        </a:p>
                      </a:txBody>
                      <a:tcPr anchor="ctr">
                        <a:blipFill>
                          <a:blip r:embed="rId2"/>
                          <a:stretch>
                            <a:fillRect l="-402128" t="-400000" r="1064" b="-209375"/>
                          </a:stretch>
                        </a:blipFill>
                      </a:tcPr>
                    </a:tc>
                    <a:extLst>
                      <a:ext uri="{0D108BD9-81ED-4DB2-BD59-A6C34878D82A}">
                        <a16:rowId xmlns:a16="http://schemas.microsoft.com/office/drawing/2014/main" val="2786070011"/>
                      </a:ext>
                    </a:extLst>
                  </a:tr>
                  <a:tr h="408242">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FAR</a:t>
                          </a:r>
                        </a:p>
                      </a:txBody>
                      <a:tcPr anchor="ctr"/>
                    </a:tc>
                    <a:tc>
                      <a:txBody>
                        <a:bodyPr/>
                        <a:lstStyle/>
                        <a:p>
                          <a:endParaRPr lang="en-US"/>
                        </a:p>
                      </a:txBody>
                      <a:tcPr anchor="ctr">
                        <a:blipFill>
                          <a:blip r:embed="rId2"/>
                          <a:stretch>
                            <a:fillRect l="-93452" t="-484848" r="-86905" b="-103030"/>
                          </a:stretch>
                        </a:blipFill>
                      </a:tcPr>
                    </a:tc>
                    <a:tc>
                      <a:txBody>
                        <a:bodyPr/>
                        <a:lstStyle/>
                        <a:p>
                          <a:pPr algn="ctr"/>
                          <a:r>
                            <a:rPr lang="en-US" sz="1000" dirty="0">
                              <a:latin typeface="Arial" panose="020B0604020202020204" pitchFamily="34" charset="0"/>
                              <a:cs typeface="Arial" panose="020B0604020202020204" pitchFamily="34" charset="0"/>
                            </a:rPr>
                            <a:t>0</a:t>
                          </a:r>
                        </a:p>
                      </a:txBody>
                      <a:tcPr anchor="ctr"/>
                    </a:tc>
                    <a:tc>
                      <a:txBody>
                        <a:bodyPr/>
                        <a:lstStyle/>
                        <a:p>
                          <a:endParaRPr lang="en-US"/>
                        </a:p>
                      </a:txBody>
                      <a:tcPr anchor="ctr">
                        <a:blipFill>
                          <a:blip r:embed="rId2"/>
                          <a:stretch>
                            <a:fillRect l="-402128" t="-484848" r="1064" b="-103030"/>
                          </a:stretch>
                        </a:blipFill>
                      </a:tcPr>
                    </a:tc>
                    <a:extLst>
                      <a:ext uri="{0D108BD9-81ED-4DB2-BD59-A6C34878D82A}">
                        <a16:rowId xmlns:a16="http://schemas.microsoft.com/office/drawing/2014/main" val="573489884"/>
                      </a:ext>
                    </a:extLst>
                  </a:tr>
                  <a:tr h="407861">
                    <a:tc v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CSI</a:t>
                          </a:r>
                        </a:p>
                      </a:txBody>
                      <a:tcPr anchor="ctr">
                        <a:lnB w="12700" cap="flat" cmpd="sng" algn="ctr">
                          <a:solidFill>
                            <a:schemeClr val="tx1"/>
                          </a:solidFill>
                          <a:prstDash val="solid"/>
                          <a:round/>
                          <a:headEnd type="none" w="med" len="med"/>
                          <a:tailEnd type="none" w="med" len="med"/>
                        </a:lnB>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93452" t="-603125" r="-86905" b="-6250"/>
                          </a:stretch>
                        </a:blipFill>
                      </a:tcPr>
                    </a:tc>
                    <a:tc>
                      <a:txBody>
                        <a:bodyPr/>
                        <a:lstStyle/>
                        <a:p>
                          <a:pPr algn="ctr"/>
                          <a:r>
                            <a:rPr lang="en-US" sz="1000" dirty="0">
                              <a:latin typeface="Arial" panose="020B0604020202020204" pitchFamily="34" charset="0"/>
                              <a:cs typeface="Arial" panose="020B0604020202020204" pitchFamily="34" charset="0"/>
                            </a:rPr>
                            <a:t>1</a:t>
                          </a:r>
                        </a:p>
                      </a:txBody>
                      <a:tcPr anchor="ctr">
                        <a:lnB w="12700" cap="flat" cmpd="sng" algn="ctr">
                          <a:solidFill>
                            <a:schemeClr val="tx1"/>
                          </a:solidFill>
                          <a:prstDash val="solid"/>
                          <a:round/>
                          <a:headEnd type="none" w="med" len="med"/>
                          <a:tailEnd type="none" w="med" len="med"/>
                        </a:lnB>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2"/>
                          <a:stretch>
                            <a:fillRect l="-402128" t="-603125" r="1064" b="-6250"/>
                          </a:stretch>
                        </a:blipFill>
                      </a:tcPr>
                    </a:tc>
                    <a:extLst>
                      <a:ext uri="{0D108BD9-81ED-4DB2-BD59-A6C34878D82A}">
                        <a16:rowId xmlns:a16="http://schemas.microsoft.com/office/drawing/2014/main" val="3995281049"/>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DC8014-1D3A-A24F-9243-8A6175CE02CB}"/>
                  </a:ext>
                </a:extLst>
              </p:cNvPr>
              <p:cNvSpPr txBox="1"/>
              <p:nvPr/>
            </p:nvSpPr>
            <p:spPr>
              <a:xfrm>
                <a:off x="869504" y="4365104"/>
                <a:ext cx="11009376"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Note: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oMath>
                </a14:m>
                <a:r>
                  <a:rPr lang="en-US" sz="1200" dirty="0">
                    <a:latin typeface="Arial" panose="020B0604020202020204" pitchFamily="34" charset="0"/>
                    <a:cs typeface="Arial" panose="020B0604020202020204" pitchFamily="34" charset="0"/>
                  </a:rPr>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oMath>
                </a14:m>
                <a:r>
                  <a:rPr lang="en-US" sz="1200" dirty="0">
                    <a:latin typeface="Arial" panose="020B0604020202020204" pitchFamily="34" charset="0"/>
                    <a:cs typeface="Arial" panose="020B0604020202020204" pitchFamily="34" charset="0"/>
                  </a:rPr>
                  <a:t> represent two evaluated products, with their associated mean values </a:t>
                </a:r>
                <a14:m>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oMath>
                </a14:m>
                <a:r>
                  <a:rPr lang="en-US" sz="1200" dirty="0">
                    <a:latin typeface="Arial" panose="020B0604020202020204" pitchFamily="34" charset="0"/>
                    <a:cs typeface="Arial" panose="020B0604020202020204" pitchFamily="34" charset="0"/>
                  </a:rPr>
                  <a:t> and </a:t>
                </a:r>
                <a14:m>
                  <m:oMath xmlns:m="http://schemas.openxmlformats.org/officeDocument/2006/math">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oMath>
                </a14:m>
                <a:r>
                  <a:rPr lang="en-US" sz="1200" dirty="0">
                    <a:latin typeface="Arial" panose="020B0604020202020204" pitchFamily="34" charset="0"/>
                    <a:cs typeface="Arial" panose="020B0604020202020204" pitchFamily="34" charset="0"/>
                  </a:rPr>
                  <a:t>. For categorical difference, hits is defined by both evaluated value and reference value larger than threshold. False alarm is evaluated value larger than threshold but reference less than it. Misses are evaluated values less than threshold while reference larger than it. Conditional metrics are defined by given source data larger than a threshold i.e. p percentile of the daily rainfall for extreme events.</a:t>
                </a:r>
              </a:p>
            </p:txBody>
          </p:sp>
        </mc:Choice>
        <mc:Fallback xmlns="">
          <p:sp>
            <p:nvSpPr>
              <p:cNvPr id="5" name="TextBox 4">
                <a:extLst>
                  <a:ext uri="{FF2B5EF4-FFF2-40B4-BE49-F238E27FC236}">
                    <a16:creationId xmlns:a16="http://schemas.microsoft.com/office/drawing/2014/main" id="{8EDC8014-1D3A-A24F-9243-8A6175CE02CB}"/>
                  </a:ext>
                </a:extLst>
              </p:cNvPr>
              <p:cNvSpPr txBox="1">
                <a:spLocks noRot="1" noChangeAspect="1" noMove="1" noResize="1" noEditPoints="1" noAdjustHandles="1" noChangeArrowheads="1" noChangeShapeType="1" noTextEdit="1"/>
              </p:cNvSpPr>
              <p:nvPr/>
            </p:nvSpPr>
            <p:spPr>
              <a:xfrm>
                <a:off x="869504" y="4365104"/>
                <a:ext cx="11009376" cy="830997"/>
              </a:xfrm>
              <a:prstGeom prst="rect">
                <a:avLst/>
              </a:prstGeom>
              <a:blipFill>
                <a:blip r:embed="rId3"/>
                <a:stretch>
                  <a:fillRect b="-45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CD5A629-4F02-0640-A47A-7A59F9E8C39E}"/>
              </a:ext>
            </a:extLst>
          </p:cNvPr>
          <p:cNvSpPr txBox="1"/>
          <p:nvPr/>
        </p:nvSpPr>
        <p:spPr>
          <a:xfrm>
            <a:off x="2481103" y="990378"/>
            <a:ext cx="1868140"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Table 1 metrics overview</a:t>
            </a:r>
          </a:p>
        </p:txBody>
      </p:sp>
    </p:spTree>
    <p:extLst>
      <p:ext uri="{BB962C8B-B14F-4D97-AF65-F5344CB8AC3E}">
        <p14:creationId xmlns:p14="http://schemas.microsoft.com/office/powerpoint/2010/main" val="3865618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19EC6DC8-DBD2-FD44-BE83-CEF548BAB474}"/>
              </a:ext>
            </a:extLst>
          </p:cNvPr>
          <p:cNvGraphicFramePr>
            <a:graphicFrameLocks noGrp="1"/>
          </p:cNvGraphicFramePr>
          <p:nvPr>
            <p:ph idx="1"/>
            <p:extLst>
              <p:ext uri="{D42A27DB-BD31-4B8C-83A1-F6EECF244321}">
                <p14:modId xmlns:p14="http://schemas.microsoft.com/office/powerpoint/2010/main" val="4276469241"/>
              </p:ext>
            </p:extLst>
          </p:nvPr>
        </p:nvGraphicFramePr>
        <p:xfrm>
          <a:off x="2567609" y="1196751"/>
          <a:ext cx="5832649" cy="3901440"/>
        </p:xfrm>
        <a:graphic>
          <a:graphicData uri="http://schemas.openxmlformats.org/drawingml/2006/table">
            <a:tbl>
              <a:tblPr firstRow="1" bandRow="1">
                <a:tableStyleId>{2D5ABB26-0587-4C30-8999-92F81FD0307C}</a:tableStyleId>
              </a:tblPr>
              <a:tblGrid>
                <a:gridCol w="845608">
                  <a:extLst>
                    <a:ext uri="{9D8B030D-6E8A-4147-A177-3AD203B41FA5}">
                      <a16:colId xmlns:a16="http://schemas.microsoft.com/office/drawing/2014/main" val="1766846429"/>
                    </a:ext>
                  </a:extLst>
                </a:gridCol>
                <a:gridCol w="838189">
                  <a:extLst>
                    <a:ext uri="{9D8B030D-6E8A-4147-A177-3AD203B41FA5}">
                      <a16:colId xmlns:a16="http://schemas.microsoft.com/office/drawing/2014/main" val="269367582"/>
                    </a:ext>
                  </a:extLst>
                </a:gridCol>
                <a:gridCol w="1101685">
                  <a:extLst>
                    <a:ext uri="{9D8B030D-6E8A-4147-A177-3AD203B41FA5}">
                      <a16:colId xmlns:a16="http://schemas.microsoft.com/office/drawing/2014/main" val="909916653"/>
                    </a:ext>
                  </a:extLst>
                </a:gridCol>
                <a:gridCol w="977967">
                  <a:extLst>
                    <a:ext uri="{9D8B030D-6E8A-4147-A177-3AD203B41FA5}">
                      <a16:colId xmlns:a16="http://schemas.microsoft.com/office/drawing/2014/main" val="2793570524"/>
                    </a:ext>
                  </a:extLst>
                </a:gridCol>
                <a:gridCol w="999640">
                  <a:extLst>
                    <a:ext uri="{9D8B030D-6E8A-4147-A177-3AD203B41FA5}">
                      <a16:colId xmlns:a16="http://schemas.microsoft.com/office/drawing/2014/main" val="1321788833"/>
                    </a:ext>
                  </a:extLst>
                </a:gridCol>
                <a:gridCol w="1069560">
                  <a:extLst>
                    <a:ext uri="{9D8B030D-6E8A-4147-A177-3AD203B41FA5}">
                      <a16:colId xmlns:a16="http://schemas.microsoft.com/office/drawing/2014/main" val="4157971285"/>
                    </a:ext>
                  </a:extLst>
                </a:gridCol>
              </a:tblGrid>
              <a:tr h="238527">
                <a:tc gridSpan="3">
                  <a:txBody>
                    <a:bodyPr/>
                    <a:lstStyle/>
                    <a:p>
                      <a:pPr algn="ctr"/>
                      <a:r>
                        <a:rPr lang="en-US" sz="1000" dirty="0">
                          <a:latin typeface="Arial" panose="020B0604020202020204" pitchFamily="34" charset="0"/>
                          <a:cs typeface="Arial" panose="020B0604020202020204" pitchFamily="34" charset="0"/>
                        </a:rPr>
                        <a:t>Metrics</a:t>
                      </a:r>
                    </a:p>
                  </a:txBody>
                  <a:tcPr anchor="ctr">
                    <a:lnT w="1905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dirty="0"/>
                    </a:p>
                  </a:txBody>
                  <a:tcPr/>
                </a:tc>
                <a:tc>
                  <a:txBody>
                    <a:bodyPr/>
                    <a:lstStyle/>
                    <a:p>
                      <a:pPr algn="ctr"/>
                      <a:r>
                        <a:rPr lang="en-US" sz="1000" dirty="0">
                          <a:latin typeface="Arial" panose="020B0604020202020204" pitchFamily="34" charset="0"/>
                          <a:cs typeface="Arial" panose="020B0604020202020204" pitchFamily="34" charset="0"/>
                        </a:rPr>
                        <a:t>NCEP/MRMS</a:t>
                      </a:r>
                    </a:p>
                  </a:txBody>
                  <a:tcPr anchor="ctr">
                    <a:lnT w="1905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NCEP/IMERG</a:t>
                      </a:r>
                    </a:p>
                  </a:txBody>
                  <a:tcPr anchor="ctr">
                    <a:lnT w="1905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IMERG/MRMS</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17351126"/>
                  </a:ext>
                </a:extLst>
              </a:tr>
              <a:tr h="238527">
                <a:tc rowSpan="6">
                  <a:txBody>
                    <a:bodyPr/>
                    <a:lstStyle/>
                    <a:p>
                      <a:pPr algn="ctr"/>
                      <a:r>
                        <a:rPr lang="en-US" sz="1000" dirty="0">
                          <a:latin typeface="Arial" panose="020B0604020202020204" pitchFamily="34" charset="0"/>
                          <a:cs typeface="Arial" panose="020B0604020202020204" pitchFamily="34" charset="0"/>
                        </a:rPr>
                        <a:t>Continuous difference</a:t>
                      </a:r>
                    </a:p>
                  </a:txBody>
                  <a:tcPr anchor="ctr">
                    <a:lnB w="19050" cap="flat" cmpd="sng" algn="ctr">
                      <a:solidFill>
                        <a:schemeClr val="tx1"/>
                      </a:solidFill>
                      <a:prstDash val="solid"/>
                      <a:round/>
                      <a:headEnd type="none" w="med" len="med"/>
                      <a:tailEnd type="none" w="med" len="med"/>
                    </a:lnB>
                  </a:tcPr>
                </a:tc>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CC</a:t>
                      </a:r>
                    </a:p>
                    <a:p>
                      <a:pPr algn="ctr"/>
                      <a:endParaRPr lang="en-US" sz="10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25th percentile</a:t>
                      </a:r>
                    </a:p>
                  </a:txBody>
                  <a:tcPr anchor="ctr"/>
                </a:tc>
                <a:tc>
                  <a:txBody>
                    <a:bodyPr/>
                    <a:lstStyle/>
                    <a:p>
                      <a:pPr algn="ctr"/>
                      <a:r>
                        <a:rPr lang="en-US" sz="1000" dirty="0">
                          <a:latin typeface="Arial" panose="020B0604020202020204" pitchFamily="34" charset="0"/>
                          <a:cs typeface="Arial" panose="020B0604020202020204" pitchFamily="34" charset="0"/>
                        </a:rPr>
                        <a:t>0.271</a:t>
                      </a:r>
                    </a:p>
                  </a:txBody>
                  <a:tcPr anchor="ctr"/>
                </a:tc>
                <a:tc>
                  <a:txBody>
                    <a:bodyPr/>
                    <a:lstStyle/>
                    <a:p>
                      <a:pPr algn="ctr"/>
                      <a:r>
                        <a:rPr lang="en-US" sz="1000" dirty="0">
                          <a:latin typeface="Arial" panose="020B0604020202020204" pitchFamily="34" charset="0"/>
                          <a:cs typeface="Arial" panose="020B0604020202020204" pitchFamily="34" charset="0"/>
                        </a:rPr>
                        <a:t>0.299</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0.512</a:t>
                      </a:r>
                    </a:p>
                  </a:txBody>
                  <a:tcPr anchor="ctr"/>
                </a:tc>
                <a:extLst>
                  <a:ext uri="{0D108BD9-81ED-4DB2-BD59-A6C34878D82A}">
                    <a16:rowId xmlns:a16="http://schemas.microsoft.com/office/drawing/2014/main" val="3515544488"/>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50th percentile</a:t>
                      </a:r>
                    </a:p>
                  </a:txBody>
                  <a:tcPr anchor="ctr"/>
                </a:tc>
                <a:tc>
                  <a:txBody>
                    <a:bodyPr/>
                    <a:lstStyle/>
                    <a:p>
                      <a:pPr algn="ctr"/>
                      <a:r>
                        <a:rPr lang="en-US" sz="1000" dirty="0">
                          <a:latin typeface="Arial" panose="020B0604020202020204" pitchFamily="34" charset="0"/>
                          <a:cs typeface="Arial" panose="020B0604020202020204" pitchFamily="34" charset="0"/>
                        </a:rPr>
                        <a:t>0.421</a:t>
                      </a:r>
                    </a:p>
                  </a:txBody>
                  <a:tcPr anchor="ctr"/>
                </a:tc>
                <a:tc>
                  <a:txBody>
                    <a:bodyPr/>
                    <a:lstStyle/>
                    <a:p>
                      <a:pPr algn="ctr"/>
                      <a:r>
                        <a:rPr lang="en-US" sz="1000" dirty="0">
                          <a:latin typeface="Arial" panose="020B0604020202020204" pitchFamily="34" charset="0"/>
                          <a:cs typeface="Arial" panose="020B0604020202020204" pitchFamily="34" charset="0"/>
                        </a:rPr>
                        <a:t>0.444</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0.622</a:t>
                      </a:r>
                    </a:p>
                  </a:txBody>
                  <a:tcPr anchor="ctr"/>
                </a:tc>
                <a:extLst>
                  <a:ext uri="{0D108BD9-81ED-4DB2-BD59-A6C34878D82A}">
                    <a16:rowId xmlns:a16="http://schemas.microsoft.com/office/drawing/2014/main" val="3181294029"/>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75th percentile</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0.559</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0.585</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highlight>
                            <a:srgbClr val="C0C0C0"/>
                          </a:highlight>
                          <a:latin typeface="Arial" panose="020B0604020202020204" pitchFamily="34" charset="0"/>
                          <a:cs typeface="Arial" panose="020B0604020202020204" pitchFamily="34" charset="0"/>
                        </a:rPr>
                        <a:t>0.717</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9461503"/>
                  </a:ext>
                </a:extLst>
              </a:tr>
              <a:tr h="238527">
                <a:tc vMerge="1">
                  <a:txBody>
                    <a:bodyPr/>
                    <a:lstStyle/>
                    <a:p>
                      <a:endParaRPr lang="en-US" dirty="0"/>
                    </a:p>
                  </a:txBody>
                  <a:tcPr/>
                </a:tc>
                <a:tc rowSpan="3">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RMS difference</a:t>
                      </a:r>
                    </a:p>
                    <a:p>
                      <a:pPr algn="ctr"/>
                      <a:endParaRPr lang="en-US" sz="1000" dirty="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25th percentile</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0.906</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highlight>
                            <a:srgbClr val="C0C0C0"/>
                          </a:highlight>
                          <a:latin typeface="Arial" panose="020B0604020202020204" pitchFamily="34" charset="0"/>
                          <a:cs typeface="Arial" panose="020B0604020202020204" pitchFamily="34" charset="0"/>
                        </a:rPr>
                        <a:t>0.774</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0.790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10742849"/>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50th percentile</a:t>
                      </a:r>
                    </a:p>
                  </a:txBody>
                  <a:tcPr anchor="ctr"/>
                </a:tc>
                <a:tc>
                  <a:txBody>
                    <a:bodyPr/>
                    <a:lstStyle/>
                    <a:p>
                      <a:pPr algn="ctr"/>
                      <a:r>
                        <a:rPr lang="en-US" sz="1000" dirty="0">
                          <a:latin typeface="Arial" panose="020B0604020202020204" pitchFamily="34" charset="0"/>
                          <a:cs typeface="Arial" panose="020B0604020202020204" pitchFamily="34" charset="0"/>
                        </a:rPr>
                        <a:t>1.338</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1.169</a:t>
                      </a:r>
                    </a:p>
                  </a:txBody>
                  <a:tcPr anchor="ctr"/>
                </a:tc>
                <a:tc>
                  <a:txBody>
                    <a:bodyPr/>
                    <a:lstStyle/>
                    <a:p>
                      <a:pPr algn="ctr"/>
                      <a:r>
                        <a:rPr lang="en-US" sz="1000" dirty="0">
                          <a:latin typeface="Arial" panose="020B0604020202020204" pitchFamily="34" charset="0"/>
                          <a:cs typeface="Arial" panose="020B0604020202020204" pitchFamily="34" charset="0"/>
                        </a:rPr>
                        <a:t>1.176</a:t>
                      </a:r>
                    </a:p>
                  </a:txBody>
                  <a:tcPr anchor="ctr"/>
                </a:tc>
                <a:extLst>
                  <a:ext uri="{0D108BD9-81ED-4DB2-BD59-A6C34878D82A}">
                    <a16:rowId xmlns:a16="http://schemas.microsoft.com/office/drawing/2014/main" val="888135213"/>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75th percentile</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2.107</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1.844</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highlight>
                            <a:srgbClr val="C0C0C0"/>
                          </a:highlight>
                          <a:latin typeface="Arial" panose="020B0604020202020204" pitchFamily="34" charset="0"/>
                          <a:cs typeface="Arial" panose="020B0604020202020204" pitchFamily="34" charset="0"/>
                        </a:rPr>
                        <a:t>1.844</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806457"/>
                  </a:ext>
                </a:extLst>
              </a:tr>
              <a:tr h="238527">
                <a:tc rowSpan="9">
                  <a:txBody>
                    <a:bodyPr/>
                    <a:lstStyle/>
                    <a:p>
                      <a:pPr algn="ctr"/>
                      <a:r>
                        <a:rPr lang="en-US" sz="1000" dirty="0">
                          <a:latin typeface="Arial" panose="020B0604020202020204" pitchFamily="34" charset="0"/>
                          <a:cs typeface="Arial" panose="020B0604020202020204" pitchFamily="34" charset="0"/>
                        </a:rPr>
                        <a:t>Categorical difference</a:t>
                      </a:r>
                    </a:p>
                  </a:txBody>
                  <a:tcPr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rowSpan="3">
                  <a:txBody>
                    <a:bodyPr/>
                    <a:lstStyle/>
                    <a:p>
                      <a:pPr algn="ctr"/>
                      <a:r>
                        <a:rPr lang="en-US" sz="1000" dirty="0">
                          <a:latin typeface="Arial" panose="020B0604020202020204" pitchFamily="34" charset="0"/>
                          <a:cs typeface="Arial" panose="020B0604020202020204" pitchFamily="34" charset="0"/>
                        </a:rPr>
                        <a:t>POD</a:t>
                      </a:r>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25th percentile</a:t>
                      </a:r>
                    </a:p>
                  </a:txBody>
                  <a:tcPr anchor="ctr">
                    <a:lnT w="1905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0.333</a:t>
                      </a:r>
                    </a:p>
                  </a:txBody>
                  <a:tcPr anchor="ctr">
                    <a:lnT w="1905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0.426</a:t>
                      </a:r>
                    </a:p>
                  </a:txBody>
                  <a:tcPr anchor="ctr">
                    <a:lnT w="19050" cap="flat" cmpd="sng" algn="ctr">
                      <a:solidFill>
                        <a:schemeClr val="tx1"/>
                      </a:solidFill>
                      <a:prstDash val="solid"/>
                      <a:round/>
                      <a:headEnd type="none" w="med" len="med"/>
                      <a:tailEnd type="none" w="med" len="med"/>
                    </a:lnT>
                  </a:tcPr>
                </a:tc>
                <a:tc>
                  <a:txBody>
                    <a:bodyPr/>
                    <a:lstStyle/>
                    <a:p>
                      <a:pPr algn="ctr"/>
                      <a:r>
                        <a:rPr lang="en-US" sz="1000" dirty="0">
                          <a:highlight>
                            <a:srgbClr val="C0C0C0"/>
                          </a:highlight>
                          <a:latin typeface="Arial" panose="020B0604020202020204" pitchFamily="34" charset="0"/>
                          <a:cs typeface="Arial" panose="020B0604020202020204" pitchFamily="34" charset="0"/>
                        </a:rPr>
                        <a:t>0.574</a:t>
                      </a:r>
                    </a:p>
                  </a:txBody>
                  <a:tcPr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3618497"/>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50th percentile</a:t>
                      </a:r>
                    </a:p>
                  </a:txBody>
                  <a:tcPr anchor="ctr"/>
                </a:tc>
                <a:tc>
                  <a:txBody>
                    <a:bodyPr/>
                    <a:lstStyle/>
                    <a:p>
                      <a:pPr algn="ctr"/>
                      <a:r>
                        <a:rPr lang="en-US" sz="1000" dirty="0">
                          <a:latin typeface="Arial" panose="020B0604020202020204" pitchFamily="34" charset="0"/>
                          <a:cs typeface="Arial" panose="020B0604020202020204" pitchFamily="34" charset="0"/>
                        </a:rPr>
                        <a:t>0.600</a:t>
                      </a:r>
                    </a:p>
                  </a:txBody>
                  <a:tcPr anchor="ctr"/>
                </a:tc>
                <a:tc>
                  <a:txBody>
                    <a:bodyPr/>
                    <a:lstStyle/>
                    <a:p>
                      <a:pPr algn="ctr"/>
                      <a:r>
                        <a:rPr lang="en-US" sz="1000" dirty="0">
                          <a:latin typeface="Arial" panose="020B0604020202020204" pitchFamily="34" charset="0"/>
                          <a:cs typeface="Arial" panose="020B0604020202020204" pitchFamily="34" charset="0"/>
                        </a:rPr>
                        <a:t>0.556</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0.680</a:t>
                      </a:r>
                    </a:p>
                  </a:txBody>
                  <a:tcPr anchor="ctr"/>
                </a:tc>
                <a:extLst>
                  <a:ext uri="{0D108BD9-81ED-4DB2-BD59-A6C34878D82A}">
                    <a16:rowId xmlns:a16="http://schemas.microsoft.com/office/drawing/2014/main" val="3468272528"/>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75th percentile</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0.758</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0.680</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highlight>
                            <a:srgbClr val="C0C0C0"/>
                          </a:highlight>
                          <a:latin typeface="Arial" panose="020B0604020202020204" pitchFamily="34" charset="0"/>
                          <a:cs typeface="Arial" panose="020B0604020202020204" pitchFamily="34" charset="0"/>
                        </a:rPr>
                        <a:t>0.816</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336474"/>
                  </a:ext>
                </a:extLst>
              </a:tr>
              <a:tr h="238527">
                <a:tc vMerge="1">
                  <a:txBody>
                    <a:bodyPr/>
                    <a:lstStyle/>
                    <a:p>
                      <a:endParaRPr lang="en-US" dirty="0"/>
                    </a:p>
                  </a:txBody>
                  <a:tcPr/>
                </a:tc>
                <a:tc rowSpan="3">
                  <a:txBody>
                    <a:bodyPr/>
                    <a:lstStyle/>
                    <a:p>
                      <a:pPr algn="ctr"/>
                      <a:r>
                        <a:rPr lang="en-US" sz="1000" dirty="0">
                          <a:latin typeface="Arial" panose="020B0604020202020204" pitchFamily="34" charset="0"/>
                          <a:cs typeface="Arial" panose="020B0604020202020204" pitchFamily="34" charset="0"/>
                        </a:rPr>
                        <a:t>FAR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25th percentile</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0.186</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0.296</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highlight>
                            <a:srgbClr val="C0C0C0"/>
                          </a:highlight>
                          <a:latin typeface="Arial" panose="020B0604020202020204" pitchFamily="34" charset="0"/>
                          <a:cs typeface="Arial" panose="020B0604020202020204" pitchFamily="34" charset="0"/>
                        </a:rPr>
                        <a:t>0.126</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0582650"/>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50th percentile</a:t>
                      </a:r>
                    </a:p>
                  </a:txBody>
                  <a:tcPr anchor="ctr"/>
                </a:tc>
                <a:tc>
                  <a:txBody>
                    <a:bodyPr/>
                    <a:lstStyle/>
                    <a:p>
                      <a:pPr algn="ctr"/>
                      <a:r>
                        <a:rPr lang="en-US" sz="1000" dirty="0">
                          <a:latin typeface="Arial" panose="020B0604020202020204" pitchFamily="34" charset="0"/>
                          <a:cs typeface="Arial" panose="020B0604020202020204" pitchFamily="34" charset="0"/>
                        </a:rPr>
                        <a:t>0.326</a:t>
                      </a:r>
                    </a:p>
                  </a:txBody>
                  <a:tcPr anchor="ctr"/>
                </a:tc>
                <a:tc>
                  <a:txBody>
                    <a:bodyPr/>
                    <a:lstStyle/>
                    <a:p>
                      <a:pPr algn="ctr"/>
                      <a:r>
                        <a:rPr lang="en-US" sz="1000" dirty="0">
                          <a:latin typeface="Arial" panose="020B0604020202020204" pitchFamily="34" charset="0"/>
                          <a:cs typeface="Arial" panose="020B0604020202020204" pitchFamily="34" charset="0"/>
                        </a:rPr>
                        <a:t>0.452</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0.280</a:t>
                      </a:r>
                    </a:p>
                  </a:txBody>
                  <a:tcPr anchor="ctr"/>
                </a:tc>
                <a:extLst>
                  <a:ext uri="{0D108BD9-81ED-4DB2-BD59-A6C34878D82A}">
                    <a16:rowId xmlns:a16="http://schemas.microsoft.com/office/drawing/2014/main" val="553978495"/>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75th percentile</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0.571</a:t>
                      </a:r>
                    </a:p>
                  </a:txBody>
                  <a:tcPr anchor="ctr">
                    <a:lnB w="12700" cap="flat" cmpd="sng" algn="ctr">
                      <a:solidFill>
                        <a:schemeClr val="tx1"/>
                      </a:solidFill>
                      <a:prstDash val="solid"/>
                      <a:round/>
                      <a:headEnd type="none" w="med" len="med"/>
                      <a:tailEnd type="none" w="med" len="med"/>
                    </a:lnB>
                  </a:tcPr>
                </a:tc>
                <a:tc>
                  <a:txBody>
                    <a:bodyPr/>
                    <a:lstStyle/>
                    <a:p>
                      <a:pPr algn="ctr"/>
                      <a:r>
                        <a:rPr lang="en-US" sz="1000" dirty="0">
                          <a:highlight>
                            <a:srgbClr val="C0C0C0"/>
                          </a:highlight>
                          <a:latin typeface="Arial" panose="020B0604020202020204" pitchFamily="34" charset="0"/>
                          <a:cs typeface="Arial" panose="020B0604020202020204" pitchFamily="34" charset="0"/>
                        </a:rPr>
                        <a:t>0.448</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173854"/>
                  </a:ext>
                </a:extLst>
              </a:tr>
              <a:tr h="238527">
                <a:tc vMerge="1">
                  <a:txBody>
                    <a:bodyPr/>
                    <a:lstStyle/>
                    <a:p>
                      <a:endParaRPr lang="en-US" dirty="0"/>
                    </a:p>
                  </a:txBody>
                  <a:tcPr/>
                </a:tc>
                <a:tc rowSpan="3">
                  <a:txBody>
                    <a:bodyPr/>
                    <a:lstStyle/>
                    <a:p>
                      <a:pPr algn="ctr"/>
                      <a:r>
                        <a:rPr lang="en-US" sz="1000" dirty="0">
                          <a:latin typeface="Arial" panose="020B0604020202020204" pitchFamily="34" charset="0"/>
                          <a:cs typeface="Arial" panose="020B0604020202020204" pitchFamily="34" charset="0"/>
                        </a:rPr>
                        <a:t>CSI</a:t>
                      </a:r>
                    </a:p>
                  </a:txBody>
                  <a:tcPr anchor="ct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25th percentile</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0.333</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latin typeface="Arial" panose="020B0604020202020204" pitchFamily="34" charset="0"/>
                          <a:cs typeface="Arial" panose="020B0604020202020204" pitchFamily="34" charset="0"/>
                        </a:rPr>
                        <a:t>0.280</a:t>
                      </a:r>
                    </a:p>
                  </a:txBody>
                  <a:tcPr anchor="ctr">
                    <a:lnT w="12700" cap="flat" cmpd="sng" algn="ctr">
                      <a:solidFill>
                        <a:schemeClr val="tx1"/>
                      </a:solidFill>
                      <a:prstDash val="solid"/>
                      <a:round/>
                      <a:headEnd type="none" w="med" len="med"/>
                      <a:tailEnd type="none" w="med" len="med"/>
                    </a:lnT>
                  </a:tcPr>
                </a:tc>
                <a:tc>
                  <a:txBody>
                    <a:bodyPr/>
                    <a:lstStyle/>
                    <a:p>
                      <a:pPr algn="ctr"/>
                      <a:r>
                        <a:rPr lang="en-US" sz="1000" dirty="0">
                          <a:highlight>
                            <a:srgbClr val="C0C0C0"/>
                          </a:highlight>
                          <a:latin typeface="Arial" panose="020B0604020202020204" pitchFamily="34" charset="0"/>
                          <a:cs typeface="Arial" panose="020B0604020202020204" pitchFamily="34" charset="0"/>
                        </a:rPr>
                        <a:t>0.395</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96912774"/>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50th percentile</a:t>
                      </a:r>
                    </a:p>
                  </a:txBody>
                  <a:tcPr anchor="ctr"/>
                </a:tc>
                <a:tc>
                  <a:txBody>
                    <a:bodyPr/>
                    <a:lstStyle/>
                    <a:p>
                      <a:pPr algn="ctr"/>
                      <a:r>
                        <a:rPr lang="en-US" sz="1000" dirty="0">
                          <a:latin typeface="Arial" panose="020B0604020202020204" pitchFamily="34" charset="0"/>
                          <a:cs typeface="Arial" panose="020B0604020202020204" pitchFamily="34" charset="0"/>
                        </a:rPr>
                        <a:t>0.434</a:t>
                      </a:r>
                    </a:p>
                  </a:txBody>
                  <a:tcPr anchor="ctr"/>
                </a:tc>
                <a:tc>
                  <a:txBody>
                    <a:bodyPr/>
                    <a:lstStyle/>
                    <a:p>
                      <a:pPr algn="ctr"/>
                      <a:r>
                        <a:rPr lang="en-US" sz="1000" dirty="0">
                          <a:latin typeface="Arial" panose="020B0604020202020204" pitchFamily="34" charset="0"/>
                          <a:cs typeface="Arial" panose="020B0604020202020204" pitchFamily="34" charset="0"/>
                        </a:rPr>
                        <a:t>0.363</a:t>
                      </a:r>
                    </a:p>
                  </a:txBody>
                  <a:tcPr anchor="ctr"/>
                </a:tc>
                <a:tc>
                  <a:txBody>
                    <a:bodyPr/>
                    <a:lstStyle/>
                    <a:p>
                      <a:pPr algn="ctr"/>
                      <a:r>
                        <a:rPr lang="en-US" sz="1000" dirty="0">
                          <a:highlight>
                            <a:srgbClr val="C0C0C0"/>
                          </a:highlight>
                          <a:latin typeface="Arial" panose="020B0604020202020204" pitchFamily="34" charset="0"/>
                          <a:cs typeface="Arial" panose="020B0604020202020204" pitchFamily="34" charset="0"/>
                        </a:rPr>
                        <a:t>0.484</a:t>
                      </a:r>
                    </a:p>
                  </a:txBody>
                  <a:tcPr anchor="ctr"/>
                </a:tc>
                <a:extLst>
                  <a:ext uri="{0D108BD9-81ED-4DB2-BD59-A6C34878D82A}">
                    <a16:rowId xmlns:a16="http://schemas.microsoft.com/office/drawing/2014/main" val="2160008982"/>
                  </a:ext>
                </a:extLst>
              </a:tr>
              <a:tr h="238527">
                <a:tc vMerge="1">
                  <a:txBody>
                    <a:bodyPr/>
                    <a:lstStyle/>
                    <a:p>
                      <a:endParaRPr lang="en-US"/>
                    </a:p>
                  </a:txBody>
                  <a:tcPr/>
                </a:tc>
                <a:tc vMerge="1">
                  <a:txBody>
                    <a:bodyPr/>
                    <a:lstStyle/>
                    <a:p>
                      <a:endParaRPr lang="en-US"/>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75th percentile</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0.556</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latin typeface="Arial" panose="020B0604020202020204" pitchFamily="34" charset="0"/>
                          <a:cs typeface="Arial" panose="020B0604020202020204" pitchFamily="34" charset="0"/>
                        </a:rPr>
                        <a:t>0.5</a:t>
                      </a:r>
                    </a:p>
                  </a:txBody>
                  <a:tcPr anchor="ctr">
                    <a:lnB w="19050" cap="flat" cmpd="sng" algn="ctr">
                      <a:solidFill>
                        <a:schemeClr val="tx1"/>
                      </a:solidFill>
                      <a:prstDash val="solid"/>
                      <a:round/>
                      <a:headEnd type="none" w="med" len="med"/>
                      <a:tailEnd type="none" w="med" len="med"/>
                    </a:lnB>
                  </a:tcPr>
                </a:tc>
                <a:tc>
                  <a:txBody>
                    <a:bodyPr/>
                    <a:lstStyle/>
                    <a:p>
                      <a:pPr algn="ctr"/>
                      <a:r>
                        <a:rPr lang="en-US" sz="1000" dirty="0">
                          <a:highlight>
                            <a:srgbClr val="C0C0C0"/>
                          </a:highlight>
                          <a:latin typeface="Arial" panose="020B0604020202020204" pitchFamily="34" charset="0"/>
                          <a:cs typeface="Arial" panose="020B0604020202020204" pitchFamily="34" charset="0"/>
                        </a:rPr>
                        <a:t>0.593</a:t>
                      </a:r>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355418"/>
                  </a:ext>
                </a:extLst>
              </a:tr>
            </a:tbl>
          </a:graphicData>
        </a:graphic>
      </p:graphicFrame>
      <p:sp>
        <p:nvSpPr>
          <p:cNvPr id="4" name="TextBox 3">
            <a:extLst>
              <a:ext uri="{FF2B5EF4-FFF2-40B4-BE49-F238E27FC236}">
                <a16:creationId xmlns:a16="http://schemas.microsoft.com/office/drawing/2014/main" id="{3A0127E8-3F5E-AF4C-B342-4B37A7C0A5B1}"/>
              </a:ext>
            </a:extLst>
          </p:cNvPr>
          <p:cNvSpPr txBox="1"/>
          <p:nvPr/>
        </p:nvSpPr>
        <p:spPr>
          <a:xfrm>
            <a:off x="1775520" y="5661249"/>
            <a:ext cx="7208874"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Table 3 overview of inter-comparison between three products. Metrics e.g. CC, RMSD, POD, FAR, CSI are categorized by three percentiles. Highlighted cells are the best performance within each context.</a:t>
            </a:r>
          </a:p>
        </p:txBody>
      </p:sp>
    </p:spTree>
    <p:extLst>
      <p:ext uri="{BB962C8B-B14F-4D97-AF65-F5344CB8AC3E}">
        <p14:creationId xmlns:p14="http://schemas.microsoft.com/office/powerpoint/2010/main" val="258315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10FDFB8-B30C-0E47-AA68-DF0911EE72E8}"/>
              </a:ext>
            </a:extLst>
          </p:cNvPr>
          <p:cNvSpPr txBox="1"/>
          <p:nvPr/>
        </p:nvSpPr>
        <p:spPr>
          <a:xfrm>
            <a:off x="1946222" y="5701518"/>
            <a:ext cx="7434835"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2 Accumulative rainfall observed by three cases, from top to down: all four events concatenated, Harvey-only case and non-Harvey. Inside each axes, the small pane corresponds to the histogram of accumulative rainfall.</a:t>
            </a:r>
          </a:p>
        </p:txBody>
      </p:sp>
      <p:sp>
        <p:nvSpPr>
          <p:cNvPr id="18" name="TextBox 17">
            <a:extLst>
              <a:ext uri="{FF2B5EF4-FFF2-40B4-BE49-F238E27FC236}">
                <a16:creationId xmlns:a16="http://schemas.microsoft.com/office/drawing/2014/main" id="{95AA8D4D-1CB6-3A41-A291-739EEB6702F7}"/>
              </a:ext>
            </a:extLst>
          </p:cNvPr>
          <p:cNvSpPr txBox="1"/>
          <p:nvPr/>
        </p:nvSpPr>
        <p:spPr>
          <a:xfrm>
            <a:off x="2496174" y="1286471"/>
            <a:ext cx="359466"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All</a:t>
            </a:r>
          </a:p>
        </p:txBody>
      </p:sp>
      <p:sp>
        <p:nvSpPr>
          <p:cNvPr id="22" name="TextBox 21">
            <a:extLst>
              <a:ext uri="{FF2B5EF4-FFF2-40B4-BE49-F238E27FC236}">
                <a16:creationId xmlns:a16="http://schemas.microsoft.com/office/drawing/2014/main" id="{1FB8C577-C374-9A49-BC77-CAE3311C9154}"/>
              </a:ext>
            </a:extLst>
          </p:cNvPr>
          <p:cNvSpPr txBox="1"/>
          <p:nvPr/>
        </p:nvSpPr>
        <p:spPr>
          <a:xfrm>
            <a:off x="2423386" y="4517031"/>
            <a:ext cx="56784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other</a:t>
            </a:r>
          </a:p>
        </p:txBody>
      </p:sp>
      <p:sp>
        <p:nvSpPr>
          <p:cNvPr id="26" name="TextBox 25">
            <a:extLst>
              <a:ext uri="{FF2B5EF4-FFF2-40B4-BE49-F238E27FC236}">
                <a16:creationId xmlns:a16="http://schemas.microsoft.com/office/drawing/2014/main" id="{CE5154E3-5A48-0742-9702-645380AE25E3}"/>
              </a:ext>
            </a:extLst>
          </p:cNvPr>
          <p:cNvSpPr txBox="1"/>
          <p:nvPr/>
        </p:nvSpPr>
        <p:spPr>
          <a:xfrm>
            <a:off x="3719736" y="375259"/>
            <a:ext cx="57606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NCEP</a:t>
            </a:r>
          </a:p>
        </p:txBody>
      </p:sp>
      <p:sp>
        <p:nvSpPr>
          <p:cNvPr id="27" name="TextBox 26">
            <a:extLst>
              <a:ext uri="{FF2B5EF4-FFF2-40B4-BE49-F238E27FC236}">
                <a16:creationId xmlns:a16="http://schemas.microsoft.com/office/drawing/2014/main" id="{0E6B25CE-6881-0E44-A517-3C661938B912}"/>
              </a:ext>
            </a:extLst>
          </p:cNvPr>
          <p:cNvSpPr txBox="1"/>
          <p:nvPr/>
        </p:nvSpPr>
        <p:spPr>
          <a:xfrm>
            <a:off x="5375607" y="358596"/>
            <a:ext cx="57606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MRMS</a:t>
            </a:r>
          </a:p>
        </p:txBody>
      </p:sp>
      <p:sp>
        <p:nvSpPr>
          <p:cNvPr id="28" name="TextBox 27">
            <a:extLst>
              <a:ext uri="{FF2B5EF4-FFF2-40B4-BE49-F238E27FC236}">
                <a16:creationId xmlns:a16="http://schemas.microsoft.com/office/drawing/2014/main" id="{E368FE67-5257-864F-BEE8-7D8344157F42}"/>
              </a:ext>
            </a:extLst>
          </p:cNvPr>
          <p:cNvSpPr txBox="1"/>
          <p:nvPr/>
        </p:nvSpPr>
        <p:spPr>
          <a:xfrm>
            <a:off x="7320138" y="354858"/>
            <a:ext cx="648070"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IMERG</a:t>
            </a:r>
          </a:p>
        </p:txBody>
      </p:sp>
      <p:pic>
        <p:nvPicPr>
          <p:cNvPr id="36" name="Picture 35">
            <a:extLst>
              <a:ext uri="{FF2B5EF4-FFF2-40B4-BE49-F238E27FC236}">
                <a16:creationId xmlns:a16="http://schemas.microsoft.com/office/drawing/2014/main" id="{0890CDB7-CCC0-BD4D-A79B-42EF39D97145}"/>
              </a:ext>
            </a:extLst>
          </p:cNvPr>
          <p:cNvPicPr>
            <a:picLocks noChangeAspect="1"/>
          </p:cNvPicPr>
          <p:nvPr/>
        </p:nvPicPr>
        <p:blipFill rotWithShape="1">
          <a:blip r:embed="rId2"/>
          <a:srcRect t="25194" b="17020"/>
          <a:stretch/>
        </p:blipFill>
        <p:spPr>
          <a:xfrm>
            <a:off x="2854792" y="3837749"/>
            <a:ext cx="5616001" cy="1622639"/>
          </a:xfrm>
          <a:prstGeom prst="rect">
            <a:avLst/>
          </a:prstGeom>
        </p:spPr>
      </p:pic>
      <p:pic>
        <p:nvPicPr>
          <p:cNvPr id="38" name="Picture 37">
            <a:extLst>
              <a:ext uri="{FF2B5EF4-FFF2-40B4-BE49-F238E27FC236}">
                <a16:creationId xmlns:a16="http://schemas.microsoft.com/office/drawing/2014/main" id="{FC200EF6-BC65-DA42-BA22-80976D4B5B8B}"/>
              </a:ext>
            </a:extLst>
          </p:cNvPr>
          <p:cNvPicPr>
            <a:picLocks noChangeAspect="1"/>
          </p:cNvPicPr>
          <p:nvPr/>
        </p:nvPicPr>
        <p:blipFill rotWithShape="1">
          <a:blip r:embed="rId3"/>
          <a:srcRect t="25194" b="16676"/>
          <a:stretch/>
        </p:blipFill>
        <p:spPr>
          <a:xfrm>
            <a:off x="2854792" y="2204864"/>
            <a:ext cx="5617696" cy="1632761"/>
          </a:xfrm>
          <a:prstGeom prst="rect">
            <a:avLst/>
          </a:prstGeom>
        </p:spPr>
      </p:pic>
      <p:pic>
        <p:nvPicPr>
          <p:cNvPr id="40" name="Picture 39">
            <a:extLst>
              <a:ext uri="{FF2B5EF4-FFF2-40B4-BE49-F238E27FC236}">
                <a16:creationId xmlns:a16="http://schemas.microsoft.com/office/drawing/2014/main" id="{C2A9AE9D-004C-014F-8441-D767B4D2D98B}"/>
              </a:ext>
            </a:extLst>
          </p:cNvPr>
          <p:cNvPicPr>
            <a:picLocks noChangeAspect="1"/>
          </p:cNvPicPr>
          <p:nvPr/>
        </p:nvPicPr>
        <p:blipFill rotWithShape="1">
          <a:blip r:embed="rId4"/>
          <a:srcRect t="25194" b="16676"/>
          <a:stretch/>
        </p:blipFill>
        <p:spPr>
          <a:xfrm>
            <a:off x="2854792" y="581452"/>
            <a:ext cx="5616001" cy="1632268"/>
          </a:xfrm>
          <a:prstGeom prst="rect">
            <a:avLst/>
          </a:prstGeom>
        </p:spPr>
      </p:pic>
      <p:sp>
        <p:nvSpPr>
          <p:cNvPr id="20" name="TextBox 19">
            <a:extLst>
              <a:ext uri="{FF2B5EF4-FFF2-40B4-BE49-F238E27FC236}">
                <a16:creationId xmlns:a16="http://schemas.microsoft.com/office/drawing/2014/main" id="{2BDC9379-C5D1-7744-9CEC-534626C40426}"/>
              </a:ext>
            </a:extLst>
          </p:cNvPr>
          <p:cNvSpPr txBox="1"/>
          <p:nvPr/>
        </p:nvSpPr>
        <p:spPr>
          <a:xfrm>
            <a:off x="2351584" y="2869058"/>
            <a:ext cx="64812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Harvey</a:t>
            </a:r>
          </a:p>
        </p:txBody>
      </p:sp>
    </p:spTree>
    <p:extLst>
      <p:ext uri="{BB962C8B-B14F-4D97-AF65-F5344CB8AC3E}">
        <p14:creationId xmlns:p14="http://schemas.microsoft.com/office/powerpoint/2010/main" val="40310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6D1FDB17-4480-2B46-A47B-25D7C89F56F3}"/>
              </a:ext>
            </a:extLst>
          </p:cNvPr>
          <p:cNvPicPr>
            <a:picLocks noGrp="1" noChangeAspect="1"/>
          </p:cNvPicPr>
          <p:nvPr>
            <p:ph idx="1"/>
          </p:nvPr>
        </p:nvPicPr>
        <p:blipFill rotWithShape="1">
          <a:blip r:embed="rId3"/>
          <a:srcRect l="1189" r="2495"/>
          <a:stretch/>
        </p:blipFill>
        <p:spPr>
          <a:xfrm>
            <a:off x="2911557" y="1275234"/>
            <a:ext cx="5488699" cy="4025974"/>
          </a:xfrm>
        </p:spPr>
      </p:pic>
      <p:sp>
        <p:nvSpPr>
          <p:cNvPr id="2" name="TextBox 1">
            <a:extLst>
              <a:ext uri="{FF2B5EF4-FFF2-40B4-BE49-F238E27FC236}">
                <a16:creationId xmlns:a16="http://schemas.microsoft.com/office/drawing/2014/main" id="{D3696A8D-3E6F-9448-9398-8A6F1F3F2855}"/>
              </a:ext>
            </a:extLst>
          </p:cNvPr>
          <p:cNvSpPr txBox="1"/>
          <p:nvPr/>
        </p:nvSpPr>
        <p:spPr>
          <a:xfrm>
            <a:off x="3713158" y="5201236"/>
            <a:ext cx="348172"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0.0</a:t>
            </a:r>
            <a:endParaRPr lang="en-US" sz="9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4660EB3-D0B3-9D4A-9D42-C82988D0A9D1}"/>
              </a:ext>
            </a:extLst>
          </p:cNvPr>
          <p:cNvSpPr txBox="1"/>
          <p:nvPr/>
        </p:nvSpPr>
        <p:spPr>
          <a:xfrm>
            <a:off x="7338582" y="5196890"/>
            <a:ext cx="348172"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1.0</a:t>
            </a:r>
            <a:endParaRPr lang="en-US" sz="9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C9E3768-C5D8-3C48-8758-5B55C2AF00E4}"/>
              </a:ext>
            </a:extLst>
          </p:cNvPr>
          <p:cNvSpPr txBox="1"/>
          <p:nvPr/>
        </p:nvSpPr>
        <p:spPr>
          <a:xfrm>
            <a:off x="3629980" y="1022539"/>
            <a:ext cx="5938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NCEP</a:t>
            </a:r>
          </a:p>
        </p:txBody>
      </p:sp>
      <p:sp>
        <p:nvSpPr>
          <p:cNvPr id="8" name="TextBox 7">
            <a:extLst>
              <a:ext uri="{FF2B5EF4-FFF2-40B4-BE49-F238E27FC236}">
                <a16:creationId xmlns:a16="http://schemas.microsoft.com/office/drawing/2014/main" id="{10C3800A-DD94-474C-9A51-22ED5B8B4524}"/>
              </a:ext>
            </a:extLst>
          </p:cNvPr>
          <p:cNvSpPr txBox="1"/>
          <p:nvPr/>
        </p:nvSpPr>
        <p:spPr>
          <a:xfrm>
            <a:off x="5574195" y="1022539"/>
            <a:ext cx="5938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MRMS</a:t>
            </a:r>
          </a:p>
        </p:txBody>
      </p:sp>
      <p:sp>
        <p:nvSpPr>
          <p:cNvPr id="9" name="TextBox 8">
            <a:extLst>
              <a:ext uri="{FF2B5EF4-FFF2-40B4-BE49-F238E27FC236}">
                <a16:creationId xmlns:a16="http://schemas.microsoft.com/office/drawing/2014/main" id="{4E488077-54F8-1348-B25A-4369A8DD9337}"/>
              </a:ext>
            </a:extLst>
          </p:cNvPr>
          <p:cNvSpPr txBox="1"/>
          <p:nvPr/>
        </p:nvSpPr>
        <p:spPr>
          <a:xfrm>
            <a:off x="7315698" y="1029013"/>
            <a:ext cx="728955"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IMERG</a:t>
            </a:r>
          </a:p>
        </p:txBody>
      </p:sp>
      <p:sp>
        <p:nvSpPr>
          <p:cNvPr id="10" name="TextBox 9">
            <a:extLst>
              <a:ext uri="{FF2B5EF4-FFF2-40B4-BE49-F238E27FC236}">
                <a16:creationId xmlns:a16="http://schemas.microsoft.com/office/drawing/2014/main" id="{649851D6-BAD4-8342-A0BA-A0013FFAF22A}"/>
              </a:ext>
            </a:extLst>
          </p:cNvPr>
          <p:cNvSpPr txBox="1"/>
          <p:nvPr/>
        </p:nvSpPr>
        <p:spPr>
          <a:xfrm>
            <a:off x="2579920" y="1802766"/>
            <a:ext cx="42351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All</a:t>
            </a:r>
          </a:p>
        </p:txBody>
      </p:sp>
      <p:sp>
        <p:nvSpPr>
          <p:cNvPr id="11" name="TextBox 10">
            <a:extLst>
              <a:ext uri="{FF2B5EF4-FFF2-40B4-BE49-F238E27FC236}">
                <a16:creationId xmlns:a16="http://schemas.microsoft.com/office/drawing/2014/main" id="{95D60B8A-BCCB-DF41-81EF-A57A66EAA109}"/>
              </a:ext>
            </a:extLst>
          </p:cNvPr>
          <p:cNvSpPr txBox="1"/>
          <p:nvPr/>
        </p:nvSpPr>
        <p:spPr>
          <a:xfrm>
            <a:off x="2424113" y="3068960"/>
            <a:ext cx="647551"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Harvey</a:t>
            </a:r>
          </a:p>
        </p:txBody>
      </p:sp>
      <p:sp>
        <p:nvSpPr>
          <p:cNvPr id="12" name="TextBox 11">
            <a:extLst>
              <a:ext uri="{FF2B5EF4-FFF2-40B4-BE49-F238E27FC236}">
                <a16:creationId xmlns:a16="http://schemas.microsoft.com/office/drawing/2014/main" id="{0CA3A79A-6FDB-B049-834A-291206D06CEE}"/>
              </a:ext>
            </a:extLst>
          </p:cNvPr>
          <p:cNvSpPr txBox="1"/>
          <p:nvPr/>
        </p:nvSpPr>
        <p:spPr>
          <a:xfrm>
            <a:off x="2424114" y="4550931"/>
            <a:ext cx="55945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Other</a:t>
            </a:r>
          </a:p>
        </p:txBody>
      </p:sp>
      <p:sp>
        <p:nvSpPr>
          <p:cNvPr id="4" name="TextBox 3">
            <a:extLst>
              <a:ext uri="{FF2B5EF4-FFF2-40B4-BE49-F238E27FC236}">
                <a16:creationId xmlns:a16="http://schemas.microsoft.com/office/drawing/2014/main" id="{89FA671E-DAC5-7B48-98E6-61D6F5F10545}"/>
              </a:ext>
            </a:extLst>
          </p:cNvPr>
          <p:cNvSpPr txBox="1"/>
          <p:nvPr/>
        </p:nvSpPr>
        <p:spPr>
          <a:xfrm>
            <a:off x="1559496" y="5663570"/>
            <a:ext cx="9651477"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3 Correlation coefficient extracted using TC method. Three cases (concatenated all events, Harvey-only and non-Harvey) are considered within three rows, and each column represents each product. Small pane inside each axes is the violin plot for the metric and white bar is where median value is located.</a:t>
            </a:r>
          </a:p>
        </p:txBody>
      </p:sp>
    </p:spTree>
    <p:extLst>
      <p:ext uri="{BB962C8B-B14F-4D97-AF65-F5344CB8AC3E}">
        <p14:creationId xmlns:p14="http://schemas.microsoft.com/office/powerpoint/2010/main" val="409543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1E42EC4-3C72-BD4E-B9E0-BB322D517945}"/>
              </a:ext>
            </a:extLst>
          </p:cNvPr>
          <p:cNvPicPr>
            <a:picLocks noChangeAspect="1"/>
          </p:cNvPicPr>
          <p:nvPr/>
        </p:nvPicPr>
        <p:blipFill rotWithShape="1">
          <a:blip r:embed="rId2"/>
          <a:srcRect r="2686"/>
          <a:stretch/>
        </p:blipFill>
        <p:spPr>
          <a:xfrm>
            <a:off x="2913856" y="1592988"/>
            <a:ext cx="5486400" cy="3983037"/>
          </a:xfrm>
          <a:prstGeom prst="rect">
            <a:avLst/>
          </a:prstGeom>
          <a:ln>
            <a:noFill/>
          </a:ln>
        </p:spPr>
      </p:pic>
      <p:sp>
        <p:nvSpPr>
          <p:cNvPr id="4" name="TextBox 3">
            <a:extLst>
              <a:ext uri="{FF2B5EF4-FFF2-40B4-BE49-F238E27FC236}">
                <a16:creationId xmlns:a16="http://schemas.microsoft.com/office/drawing/2014/main" id="{185295D8-9F07-AC4A-85DE-A57A422E7631}"/>
              </a:ext>
            </a:extLst>
          </p:cNvPr>
          <p:cNvSpPr txBox="1"/>
          <p:nvPr/>
        </p:nvSpPr>
        <p:spPr>
          <a:xfrm>
            <a:off x="3791744" y="5445804"/>
            <a:ext cx="328936"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0.0</a:t>
            </a:r>
          </a:p>
        </p:txBody>
      </p:sp>
      <p:sp>
        <p:nvSpPr>
          <p:cNvPr id="6" name="TextBox 5">
            <a:extLst>
              <a:ext uri="{FF2B5EF4-FFF2-40B4-BE49-F238E27FC236}">
                <a16:creationId xmlns:a16="http://schemas.microsoft.com/office/drawing/2014/main" id="{173E19CA-707A-F34F-864F-4976A3231261}"/>
              </a:ext>
            </a:extLst>
          </p:cNvPr>
          <p:cNvSpPr txBox="1"/>
          <p:nvPr/>
        </p:nvSpPr>
        <p:spPr>
          <a:xfrm>
            <a:off x="7359255" y="5445804"/>
            <a:ext cx="864095"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2.5    mm/hour</a:t>
            </a:r>
          </a:p>
        </p:txBody>
      </p:sp>
      <p:sp>
        <p:nvSpPr>
          <p:cNvPr id="14" name="TextBox 13">
            <a:extLst>
              <a:ext uri="{FF2B5EF4-FFF2-40B4-BE49-F238E27FC236}">
                <a16:creationId xmlns:a16="http://schemas.microsoft.com/office/drawing/2014/main" id="{63C34491-E480-1345-8D0F-ADC9DC9F58F6}"/>
              </a:ext>
            </a:extLst>
          </p:cNvPr>
          <p:cNvSpPr txBox="1"/>
          <p:nvPr/>
        </p:nvSpPr>
        <p:spPr>
          <a:xfrm>
            <a:off x="1636498" y="6375563"/>
            <a:ext cx="9608574" cy="307777"/>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4 RMSE computed from TC method. Two marked circles indicate the consistent results</a:t>
            </a:r>
          </a:p>
        </p:txBody>
      </p:sp>
      <p:sp>
        <p:nvSpPr>
          <p:cNvPr id="15" name="Oval 14">
            <a:extLst>
              <a:ext uri="{FF2B5EF4-FFF2-40B4-BE49-F238E27FC236}">
                <a16:creationId xmlns:a16="http://schemas.microsoft.com/office/drawing/2014/main" id="{A5B636FE-5A86-4049-A70C-E8570A68845A}"/>
              </a:ext>
            </a:extLst>
          </p:cNvPr>
          <p:cNvSpPr/>
          <p:nvPr/>
        </p:nvSpPr>
        <p:spPr>
          <a:xfrm>
            <a:off x="3719736" y="3441391"/>
            <a:ext cx="164339" cy="2756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3EE9D79-E47E-4A49-BCF6-ED7DC64345B4}"/>
              </a:ext>
            </a:extLst>
          </p:cNvPr>
          <p:cNvSpPr/>
          <p:nvPr/>
        </p:nvSpPr>
        <p:spPr>
          <a:xfrm>
            <a:off x="3719736" y="2119691"/>
            <a:ext cx="188477" cy="30119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6BD6608-D143-3742-A5F6-B38167EDD66A}"/>
              </a:ext>
            </a:extLst>
          </p:cNvPr>
          <p:cNvSpPr txBox="1"/>
          <p:nvPr/>
        </p:nvSpPr>
        <p:spPr>
          <a:xfrm>
            <a:off x="2648150" y="2132856"/>
            <a:ext cx="42351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All</a:t>
            </a:r>
          </a:p>
        </p:txBody>
      </p:sp>
      <p:sp>
        <p:nvSpPr>
          <p:cNvPr id="39" name="TextBox 38">
            <a:extLst>
              <a:ext uri="{FF2B5EF4-FFF2-40B4-BE49-F238E27FC236}">
                <a16:creationId xmlns:a16="http://schemas.microsoft.com/office/drawing/2014/main" id="{82D5A0D0-9CF8-EB4F-BC93-2FF71F9103AE}"/>
              </a:ext>
            </a:extLst>
          </p:cNvPr>
          <p:cNvSpPr txBox="1"/>
          <p:nvPr/>
        </p:nvSpPr>
        <p:spPr>
          <a:xfrm>
            <a:off x="3629980" y="1382579"/>
            <a:ext cx="5938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NCEP</a:t>
            </a:r>
          </a:p>
        </p:txBody>
      </p:sp>
      <p:sp>
        <p:nvSpPr>
          <p:cNvPr id="40" name="TextBox 39">
            <a:extLst>
              <a:ext uri="{FF2B5EF4-FFF2-40B4-BE49-F238E27FC236}">
                <a16:creationId xmlns:a16="http://schemas.microsoft.com/office/drawing/2014/main" id="{438463DD-8209-2F47-AE63-0947B696717A}"/>
              </a:ext>
            </a:extLst>
          </p:cNvPr>
          <p:cNvSpPr txBox="1"/>
          <p:nvPr/>
        </p:nvSpPr>
        <p:spPr>
          <a:xfrm>
            <a:off x="5574195" y="1382579"/>
            <a:ext cx="593813"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MRMS</a:t>
            </a:r>
          </a:p>
        </p:txBody>
      </p:sp>
      <p:sp>
        <p:nvSpPr>
          <p:cNvPr id="41" name="TextBox 40">
            <a:extLst>
              <a:ext uri="{FF2B5EF4-FFF2-40B4-BE49-F238E27FC236}">
                <a16:creationId xmlns:a16="http://schemas.microsoft.com/office/drawing/2014/main" id="{D64CE538-2773-5244-AFD8-FF09F9FEA56E}"/>
              </a:ext>
            </a:extLst>
          </p:cNvPr>
          <p:cNvSpPr txBox="1"/>
          <p:nvPr/>
        </p:nvSpPr>
        <p:spPr>
          <a:xfrm>
            <a:off x="7392145" y="1382579"/>
            <a:ext cx="64807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IMERG</a:t>
            </a:r>
          </a:p>
        </p:txBody>
      </p:sp>
      <p:sp>
        <p:nvSpPr>
          <p:cNvPr id="42" name="TextBox 41">
            <a:extLst>
              <a:ext uri="{FF2B5EF4-FFF2-40B4-BE49-F238E27FC236}">
                <a16:creationId xmlns:a16="http://schemas.microsoft.com/office/drawing/2014/main" id="{282190D3-2972-1F40-8D7E-0D9EE23DBE4C}"/>
              </a:ext>
            </a:extLst>
          </p:cNvPr>
          <p:cNvSpPr txBox="1"/>
          <p:nvPr/>
        </p:nvSpPr>
        <p:spPr>
          <a:xfrm>
            <a:off x="2424113" y="3429000"/>
            <a:ext cx="647551"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Harvey</a:t>
            </a:r>
          </a:p>
        </p:txBody>
      </p:sp>
      <p:sp>
        <p:nvSpPr>
          <p:cNvPr id="44" name="TextBox 43">
            <a:extLst>
              <a:ext uri="{FF2B5EF4-FFF2-40B4-BE49-F238E27FC236}">
                <a16:creationId xmlns:a16="http://schemas.microsoft.com/office/drawing/2014/main" id="{8C1ED136-E30F-DF43-86D4-1A33870C02F5}"/>
              </a:ext>
            </a:extLst>
          </p:cNvPr>
          <p:cNvSpPr txBox="1"/>
          <p:nvPr/>
        </p:nvSpPr>
        <p:spPr>
          <a:xfrm>
            <a:off x="2424114" y="4910971"/>
            <a:ext cx="559452"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Other</a:t>
            </a:r>
          </a:p>
        </p:txBody>
      </p:sp>
    </p:spTree>
    <p:extLst>
      <p:ext uri="{BB962C8B-B14F-4D97-AF65-F5344CB8AC3E}">
        <p14:creationId xmlns:p14="http://schemas.microsoft.com/office/powerpoint/2010/main" val="117438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414F64-128F-144C-AD97-DA02AA906E1D}"/>
              </a:ext>
            </a:extLst>
          </p:cNvPr>
          <p:cNvSpPr txBox="1"/>
          <p:nvPr/>
        </p:nvSpPr>
        <p:spPr>
          <a:xfrm>
            <a:off x="2851075" y="5746853"/>
            <a:ext cx="8552214"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5 box plot of TC measured CC, RMSE (from top down) at each accumulative rain bins for 50 mm interval </a:t>
            </a:r>
            <a:r>
              <a:rPr lang="en-US" sz="1400" i="1" dirty="0" err="1">
                <a:latin typeface="Arial" panose="020B0604020202020204" pitchFamily="34" charset="0"/>
                <a:cs typeface="Arial" panose="020B0604020202020204" pitchFamily="34" charset="0"/>
              </a:rPr>
              <a:t>w.r.t.</a:t>
            </a:r>
            <a:r>
              <a:rPr lang="en-US" sz="1400" i="1" dirty="0">
                <a:latin typeface="Arial" panose="020B0604020202020204" pitchFamily="34" charset="0"/>
                <a:cs typeface="Arial" panose="020B0604020202020204" pitchFamily="34" charset="0"/>
              </a:rPr>
              <a:t> MRMS data. The lines connected the median value of each box for corresponding product. To distinguish MRMS product and IMERG product, MRMS is represented with dashed red line.</a:t>
            </a:r>
          </a:p>
        </p:txBody>
      </p:sp>
      <p:pic>
        <p:nvPicPr>
          <p:cNvPr id="4" name="Picture 3">
            <a:extLst>
              <a:ext uri="{FF2B5EF4-FFF2-40B4-BE49-F238E27FC236}">
                <a16:creationId xmlns:a16="http://schemas.microsoft.com/office/drawing/2014/main" id="{664CD6FA-8A28-6741-9F08-8058ED32B129}"/>
              </a:ext>
            </a:extLst>
          </p:cNvPr>
          <p:cNvPicPr>
            <a:picLocks noChangeAspect="1"/>
          </p:cNvPicPr>
          <p:nvPr/>
        </p:nvPicPr>
        <p:blipFill>
          <a:blip r:embed="rId2"/>
          <a:stretch>
            <a:fillRect/>
          </a:stretch>
        </p:blipFill>
        <p:spPr>
          <a:xfrm>
            <a:off x="2495550" y="1196753"/>
            <a:ext cx="6000667" cy="3600400"/>
          </a:xfrm>
          <a:prstGeom prst="rect">
            <a:avLst/>
          </a:prstGeom>
        </p:spPr>
      </p:pic>
    </p:spTree>
    <p:extLst>
      <p:ext uri="{BB962C8B-B14F-4D97-AF65-F5344CB8AC3E}">
        <p14:creationId xmlns:p14="http://schemas.microsoft.com/office/powerpoint/2010/main" val="792577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2B0598-55A3-774D-9270-A2D555E18D6E}"/>
                  </a:ext>
                </a:extLst>
              </p:cNvPr>
              <p:cNvSpPr txBox="1"/>
              <p:nvPr/>
            </p:nvSpPr>
            <p:spPr>
              <a:xfrm>
                <a:off x="2438400" y="5407446"/>
                <a:ext cx="8552214"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6 box plot of TC measured CCs and RMSEs for three products grouped by whole, core and non-core regions. Extreme values i.e. outliers (outside of 1</a:t>
                </a:r>
                <a:r>
                  <a:rPr lang="en-US" sz="1400" i="1" baseline="30000" dirty="0">
                    <a:latin typeface="Arial" panose="020B0604020202020204" pitchFamily="34" charset="0"/>
                    <a:cs typeface="Arial" panose="020B0604020202020204" pitchFamily="34" charset="0"/>
                  </a:rPr>
                  <a:t>st</a:t>
                </a:r>
                <a:r>
                  <a:rPr lang="en-US" sz="1400" i="1" dirty="0">
                    <a:latin typeface="Arial" panose="020B0604020202020204" pitchFamily="34" charset="0"/>
                    <a:cs typeface="Arial" panose="020B0604020202020204" pitchFamily="34" charset="0"/>
                  </a:rPr>
                  <a:t>/3</a:t>
                </a:r>
                <a:r>
                  <a:rPr lang="en-US" sz="1400" i="1" baseline="30000" dirty="0">
                    <a:latin typeface="Arial" panose="020B0604020202020204" pitchFamily="34" charset="0"/>
                    <a:cs typeface="Arial" panose="020B0604020202020204" pitchFamily="34" charset="0"/>
                  </a:rPr>
                  <a:t>rd</a:t>
                </a:r>
                <a:r>
                  <a:rPr lang="en-US" sz="1400" i="1" dirty="0">
                    <a:latin typeface="Arial" panose="020B0604020202020204" pitchFamily="34" charset="0"/>
                    <a:cs typeface="Arial" panose="020B0604020202020204" pitchFamily="34" charset="0"/>
                  </a:rPr>
                  <a:t> quartile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i="1" dirty="0">
                    <a:latin typeface="Arial" panose="020B0604020202020204" pitchFamily="34" charset="0"/>
                    <a:cs typeface="Arial" panose="020B0604020202020204" pitchFamily="34" charset="0"/>
                  </a:rPr>
                  <a:t> inter-quartile) are ignored to visualize the difference. The notch represents the median value for the samples.</a:t>
                </a:r>
              </a:p>
            </p:txBody>
          </p:sp>
        </mc:Choice>
        <mc:Fallback xmlns="">
          <p:sp>
            <p:nvSpPr>
              <p:cNvPr id="6" name="TextBox 5">
                <a:extLst>
                  <a:ext uri="{FF2B5EF4-FFF2-40B4-BE49-F238E27FC236}">
                    <a16:creationId xmlns:a16="http://schemas.microsoft.com/office/drawing/2014/main" id="{092B0598-55A3-774D-9270-A2D555E18D6E}"/>
                  </a:ext>
                </a:extLst>
              </p:cNvPr>
              <p:cNvSpPr txBox="1">
                <a:spLocks noRot="1" noChangeAspect="1" noMove="1" noResize="1" noEditPoints="1" noAdjustHandles="1" noChangeArrowheads="1" noChangeShapeType="1" noTextEdit="1"/>
              </p:cNvSpPr>
              <p:nvPr/>
            </p:nvSpPr>
            <p:spPr>
              <a:xfrm>
                <a:off x="2438400" y="5407446"/>
                <a:ext cx="8552214" cy="738664"/>
              </a:xfrm>
              <a:prstGeom prst="rect">
                <a:avLst/>
              </a:prstGeom>
              <a:blipFill>
                <a:blip r:embed="rId2"/>
                <a:stretch>
                  <a:fillRect l="-297" t="-1695" r="-446" b="-6780"/>
                </a:stretch>
              </a:blipFill>
            </p:spPr>
            <p:txBody>
              <a:bodyPr/>
              <a:lstStyle/>
              <a:p>
                <a:r>
                  <a:rPr lang="en-US">
                    <a:noFill/>
                  </a:rPr>
                  <a:t> </a:t>
                </a:r>
              </a:p>
            </p:txBody>
          </p:sp>
        </mc:Fallback>
      </mc:AlternateContent>
      <p:pic>
        <p:nvPicPr>
          <p:cNvPr id="8" name="Content Placeholder 7">
            <a:extLst>
              <a:ext uri="{FF2B5EF4-FFF2-40B4-BE49-F238E27FC236}">
                <a16:creationId xmlns:a16="http://schemas.microsoft.com/office/drawing/2014/main" id="{3E60EDF2-B881-C44C-9AF7-CD02C9222E72}"/>
              </a:ext>
            </a:extLst>
          </p:cNvPr>
          <p:cNvPicPr>
            <a:picLocks noGrp="1" noChangeAspect="1"/>
          </p:cNvPicPr>
          <p:nvPr>
            <p:ph idx="1"/>
          </p:nvPr>
        </p:nvPicPr>
        <p:blipFill>
          <a:blip r:embed="rId3"/>
          <a:stretch>
            <a:fillRect/>
          </a:stretch>
        </p:blipFill>
        <p:spPr>
          <a:xfrm>
            <a:off x="2438400" y="1600200"/>
            <a:ext cx="6034088" cy="3017044"/>
          </a:xfrm>
        </p:spPr>
      </p:pic>
    </p:spTree>
    <p:extLst>
      <p:ext uri="{BB962C8B-B14F-4D97-AF65-F5344CB8AC3E}">
        <p14:creationId xmlns:p14="http://schemas.microsoft.com/office/powerpoint/2010/main" val="1786853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C5482D-439E-F647-8730-AC9D8A143188}"/>
              </a:ext>
            </a:extLst>
          </p:cNvPr>
          <p:cNvSpPr txBox="1"/>
          <p:nvPr/>
        </p:nvSpPr>
        <p:spPr>
          <a:xfrm>
            <a:off x="1819893" y="5689744"/>
            <a:ext cx="8552214" cy="523220"/>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7 histogram of accumulative rainfall binned at 50 mm interval from 400 mm (core) to 1700 mm. Vertical axis is the normalized samples.</a:t>
            </a:r>
          </a:p>
        </p:txBody>
      </p:sp>
      <p:pic>
        <p:nvPicPr>
          <p:cNvPr id="12" name="Content Placeholder 11">
            <a:extLst>
              <a:ext uri="{FF2B5EF4-FFF2-40B4-BE49-F238E27FC236}">
                <a16:creationId xmlns:a16="http://schemas.microsoft.com/office/drawing/2014/main" id="{4600E7D8-3D1B-8C42-B21A-2D5712CA4E56}"/>
              </a:ext>
            </a:extLst>
          </p:cNvPr>
          <p:cNvPicPr>
            <a:picLocks noGrp="1" noChangeAspect="1"/>
          </p:cNvPicPr>
          <p:nvPr>
            <p:ph idx="1"/>
          </p:nvPr>
        </p:nvPicPr>
        <p:blipFill rotWithShape="1">
          <a:blip r:embed="rId2"/>
          <a:srcRect l="8786" r="8771"/>
          <a:stretch/>
        </p:blipFill>
        <p:spPr>
          <a:xfrm>
            <a:off x="2567608" y="1670112"/>
            <a:ext cx="5760864" cy="2795046"/>
          </a:xfrm>
        </p:spPr>
      </p:pic>
    </p:spTree>
    <p:extLst>
      <p:ext uri="{BB962C8B-B14F-4D97-AF65-F5344CB8AC3E}">
        <p14:creationId xmlns:p14="http://schemas.microsoft.com/office/powerpoint/2010/main" val="22304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27EFCD-AF43-F641-A907-4E15F6E4F227}"/>
              </a:ext>
            </a:extLst>
          </p:cNvPr>
          <p:cNvSpPr txBox="1"/>
          <p:nvPr/>
        </p:nvSpPr>
        <p:spPr>
          <a:xfrm>
            <a:off x="1487488" y="4507518"/>
            <a:ext cx="8552214" cy="738664"/>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8 Core separated plot with selected pixel-wise time series. The black thick line is the 400 mm accumulated rainfall contour line to separate Harvey core regions. The windows in the right pane highlight special characteristics, with black corresponds to NCEP observation, red for MRMS and blue for IMERG.</a:t>
            </a:r>
          </a:p>
        </p:txBody>
      </p:sp>
      <p:pic>
        <p:nvPicPr>
          <p:cNvPr id="5" name="Picture 4">
            <a:extLst>
              <a:ext uri="{FF2B5EF4-FFF2-40B4-BE49-F238E27FC236}">
                <a16:creationId xmlns:a16="http://schemas.microsoft.com/office/drawing/2014/main" id="{F77965EE-E1DE-A447-9245-5BEA66AF2906}"/>
              </a:ext>
            </a:extLst>
          </p:cNvPr>
          <p:cNvPicPr>
            <a:picLocks noChangeAspect="1"/>
          </p:cNvPicPr>
          <p:nvPr/>
        </p:nvPicPr>
        <p:blipFill>
          <a:blip r:embed="rId2"/>
          <a:stretch>
            <a:fillRect/>
          </a:stretch>
        </p:blipFill>
        <p:spPr>
          <a:xfrm>
            <a:off x="2424113" y="1221731"/>
            <a:ext cx="5956334" cy="2783334"/>
          </a:xfrm>
          <a:prstGeom prst="rect">
            <a:avLst/>
          </a:prstGeom>
        </p:spPr>
      </p:pic>
    </p:spTree>
    <p:extLst>
      <p:ext uri="{BB962C8B-B14F-4D97-AF65-F5344CB8AC3E}">
        <p14:creationId xmlns:p14="http://schemas.microsoft.com/office/powerpoint/2010/main" val="89210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DC07BDB-E43C-5244-B9FE-CB22E9FF5262}"/>
              </a:ext>
            </a:extLst>
          </p:cNvPr>
          <p:cNvPicPr>
            <a:picLocks noGrp="1" noChangeAspect="1"/>
          </p:cNvPicPr>
          <p:nvPr>
            <p:ph idx="1"/>
          </p:nvPr>
        </p:nvPicPr>
        <p:blipFill rotWithShape="1">
          <a:blip r:embed="rId2"/>
          <a:srcRect l="9118" t="9060" r="6252"/>
          <a:stretch/>
        </p:blipFill>
        <p:spPr>
          <a:xfrm>
            <a:off x="2497865" y="1921790"/>
            <a:ext cx="5806595" cy="1733182"/>
          </a:xfrm>
        </p:spPr>
      </p:pic>
      <p:sp>
        <p:nvSpPr>
          <p:cNvPr id="10" name="TextBox 9">
            <a:extLst>
              <a:ext uri="{FF2B5EF4-FFF2-40B4-BE49-F238E27FC236}">
                <a16:creationId xmlns:a16="http://schemas.microsoft.com/office/drawing/2014/main" id="{408A6476-59E0-6145-A664-F35AD3A6D39C}"/>
              </a:ext>
            </a:extLst>
          </p:cNvPr>
          <p:cNvSpPr txBox="1"/>
          <p:nvPr/>
        </p:nvSpPr>
        <p:spPr>
          <a:xfrm>
            <a:off x="1819893" y="4867231"/>
            <a:ext cx="8552214" cy="523220"/>
          </a:xfrm>
          <a:prstGeom prst="rect">
            <a:avLst/>
          </a:prstGeom>
          <a:noFill/>
        </p:spPr>
        <p:txBody>
          <a:bodyPr wrap="square" rtlCol="0">
            <a:spAutoFit/>
          </a:bodyPr>
          <a:lstStyle/>
          <a:p>
            <a:r>
              <a:rPr lang="en-US" sz="1400" i="1" dirty="0">
                <a:latin typeface="Arial" panose="020B0604020202020204" pitchFamily="34" charset="0"/>
                <a:cs typeface="Arial" panose="020B0604020202020204" pitchFamily="34" charset="0"/>
              </a:rPr>
              <a:t>Figure 9 boxplot of metrics conditioned at 50, 75 and 95 percentiles in the core region. RMS difference corresponds to the left y-axis and all other metrics belong to the right y-axis ranging from 0 to 1.</a:t>
            </a:r>
          </a:p>
        </p:txBody>
      </p:sp>
    </p:spTree>
    <p:extLst>
      <p:ext uri="{BB962C8B-B14F-4D97-AF65-F5344CB8AC3E}">
        <p14:creationId xmlns:p14="http://schemas.microsoft.com/office/powerpoint/2010/main" val="2218814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7862</TotalTime>
  <Words>697</Words>
  <Application>Microsoft Macintosh PowerPoint</Application>
  <PresentationFormat>Widescreen</PresentationFormat>
  <Paragraphs>157</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Cambria Math</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ZHI</dc:creator>
  <cp:lastModifiedBy>LI ZHI</cp:lastModifiedBy>
  <cp:revision>105</cp:revision>
  <dcterms:created xsi:type="dcterms:W3CDTF">2019-10-10T20:02:29Z</dcterms:created>
  <dcterms:modified xsi:type="dcterms:W3CDTF">2019-12-11T16:29:11Z</dcterms:modified>
</cp:coreProperties>
</file>